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4" r:id="rId3"/>
    <p:sldId id="261" r:id="rId4"/>
    <p:sldId id="262" r:id="rId5"/>
    <p:sldId id="263" r:id="rId6"/>
    <p:sldId id="257" r:id="rId7"/>
    <p:sldId id="258" r:id="rId8"/>
    <p:sldId id="259" r:id="rId9"/>
    <p:sldId id="260" r:id="rId10"/>
    <p:sldId id="265" r:id="rId11"/>
    <p:sldId id="266" r:id="rId12"/>
    <p:sldId id="267" r:id="rId13"/>
    <p:sldId id="325" r:id="rId14"/>
    <p:sldId id="326" r:id="rId15"/>
    <p:sldId id="327" r:id="rId16"/>
    <p:sldId id="268" r:id="rId17"/>
    <p:sldId id="269" r:id="rId18"/>
    <p:sldId id="270" r:id="rId19"/>
    <p:sldId id="271" r:id="rId20"/>
    <p:sldId id="272" r:id="rId21"/>
    <p:sldId id="27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1" autoAdjust="0"/>
    <p:restoredTop sz="94629" autoAdjust="0"/>
  </p:normalViewPr>
  <p:slideViewPr>
    <p:cSldViewPr snapToGrid="0">
      <p:cViewPr varScale="1">
        <p:scale>
          <a:sx n="83" d="100"/>
          <a:sy n="83" d="100"/>
        </p:scale>
        <p:origin x="45" y="471"/>
      </p:cViewPr>
      <p:guideLst/>
    </p:cSldViewPr>
  </p:slideViewPr>
  <p:outlineViewPr>
    <p:cViewPr>
      <p:scale>
        <a:sx n="33" d="100"/>
        <a:sy n="33" d="100"/>
      </p:scale>
      <p:origin x="0" y="-1233"/>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3CF134-CAE9-42AE-BDC9-B06DE27668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57A1485-5417-4ECD-AC8A-1B9F4D09A257}"/>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FA22B8-3968-4009-9BFC-CF1724A1A806}" type="datetimeFigureOut">
              <a:rPr lang="en-US" smtClean="0"/>
              <a:t>10/22/2020</a:t>
            </a:fld>
            <a:endParaRPr lang="en-US"/>
          </a:p>
        </p:txBody>
      </p:sp>
      <p:sp>
        <p:nvSpPr>
          <p:cNvPr id="4" name="Slide Image Placeholder 3">
            <a:extLst>
              <a:ext uri="{FF2B5EF4-FFF2-40B4-BE49-F238E27FC236}">
                <a16:creationId xmlns:a16="http://schemas.microsoft.com/office/drawing/2014/main" id="{9716D6AB-EA2A-46BD-87D4-4AA90922A2F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3DB5E5BC-1805-4549-8D54-5EDD4D039D73}"/>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32913FFF-AFC4-412F-9101-68FF75FE8CDE}"/>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57059234-E164-44F3-8887-BCC9979FBD96}"/>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2F4479-8EA8-4815-B814-901ACE76DDF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D79A5-3A8B-4E2B-8757-ED7142AF8B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781377-704F-4039-B9C3-D72D57182C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4F205D-2A76-4291-9AB6-7290524EBC7A}"/>
              </a:ext>
            </a:extLst>
          </p:cNvPr>
          <p:cNvSpPr>
            <a:spLocks noGrp="1"/>
          </p:cNvSpPr>
          <p:nvPr>
            <p:ph type="dt" sz="half" idx="10"/>
          </p:nvPr>
        </p:nvSpPr>
        <p:spPr/>
        <p:txBody>
          <a:bodyPr/>
          <a:lstStyle/>
          <a:p>
            <a:fld id="{CE7BADD2-49D7-4D70-867C-591923B5A942}" type="datetimeFigureOut">
              <a:rPr lang="en-US" smtClean="0"/>
              <a:t>10/22/2020</a:t>
            </a:fld>
            <a:endParaRPr lang="en-US"/>
          </a:p>
        </p:txBody>
      </p:sp>
      <p:sp>
        <p:nvSpPr>
          <p:cNvPr id="5" name="Footer Placeholder 4">
            <a:extLst>
              <a:ext uri="{FF2B5EF4-FFF2-40B4-BE49-F238E27FC236}">
                <a16:creationId xmlns:a16="http://schemas.microsoft.com/office/drawing/2014/main" id="{3C9374A9-7C33-4F1E-809B-06D6924E1F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0A38B2-578B-45F4-8FCD-1DC8757BCA7E}"/>
              </a:ext>
            </a:extLst>
          </p:cNvPr>
          <p:cNvSpPr>
            <a:spLocks noGrp="1"/>
          </p:cNvSpPr>
          <p:nvPr>
            <p:ph type="sldNum" sz="quarter" idx="12"/>
          </p:nvPr>
        </p:nvSpPr>
        <p:spPr/>
        <p:txBody>
          <a:bodyPr/>
          <a:lstStyle/>
          <a:p>
            <a:fld id="{B679610A-F2C2-4DF5-BEDB-3F31D00BF3E1}" type="slidenum">
              <a:rPr lang="en-US" smtClean="0"/>
              <a:t>‹#›</a:t>
            </a:fld>
            <a:endParaRPr lang="en-US"/>
          </a:p>
        </p:txBody>
      </p:sp>
    </p:spTree>
    <p:extLst>
      <p:ext uri="{BB962C8B-B14F-4D97-AF65-F5344CB8AC3E}">
        <p14:creationId xmlns:p14="http://schemas.microsoft.com/office/powerpoint/2010/main" val="158517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99620-4CF0-4519-BC24-70671D5915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2E829E7-CCD9-4332-B268-AF80DC8B4D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73FD5-3BA1-4063-9ABF-3407FEAC66C0}"/>
              </a:ext>
            </a:extLst>
          </p:cNvPr>
          <p:cNvSpPr>
            <a:spLocks noGrp="1"/>
          </p:cNvSpPr>
          <p:nvPr>
            <p:ph type="dt" sz="half" idx="10"/>
          </p:nvPr>
        </p:nvSpPr>
        <p:spPr/>
        <p:txBody>
          <a:bodyPr/>
          <a:lstStyle/>
          <a:p>
            <a:fld id="{CE7BADD2-49D7-4D70-867C-591923B5A942}" type="datetimeFigureOut">
              <a:rPr lang="en-US" smtClean="0"/>
              <a:t>10/22/2020</a:t>
            </a:fld>
            <a:endParaRPr lang="en-US"/>
          </a:p>
        </p:txBody>
      </p:sp>
      <p:sp>
        <p:nvSpPr>
          <p:cNvPr id="5" name="Footer Placeholder 4">
            <a:extLst>
              <a:ext uri="{FF2B5EF4-FFF2-40B4-BE49-F238E27FC236}">
                <a16:creationId xmlns:a16="http://schemas.microsoft.com/office/drawing/2014/main" id="{799F51D7-BB84-4B7E-94B9-2CB00F98C7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6B2F77-B065-4132-A408-468A121D863A}"/>
              </a:ext>
            </a:extLst>
          </p:cNvPr>
          <p:cNvSpPr>
            <a:spLocks noGrp="1"/>
          </p:cNvSpPr>
          <p:nvPr>
            <p:ph type="sldNum" sz="quarter" idx="12"/>
          </p:nvPr>
        </p:nvSpPr>
        <p:spPr/>
        <p:txBody>
          <a:bodyPr/>
          <a:lstStyle/>
          <a:p>
            <a:fld id="{B679610A-F2C2-4DF5-BEDB-3F31D00BF3E1}" type="slidenum">
              <a:rPr lang="en-US" smtClean="0"/>
              <a:t>‹#›</a:t>
            </a:fld>
            <a:endParaRPr lang="en-US"/>
          </a:p>
        </p:txBody>
      </p:sp>
    </p:spTree>
    <p:extLst>
      <p:ext uri="{BB962C8B-B14F-4D97-AF65-F5344CB8AC3E}">
        <p14:creationId xmlns:p14="http://schemas.microsoft.com/office/powerpoint/2010/main" val="775805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441FA0-80B4-4E7C-866A-09CC8A8BB4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46A70D-2DC4-4EB0-9A2D-91322396EE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396DB5-36AE-4281-828B-D67AB6094D45}"/>
              </a:ext>
            </a:extLst>
          </p:cNvPr>
          <p:cNvSpPr>
            <a:spLocks noGrp="1"/>
          </p:cNvSpPr>
          <p:nvPr>
            <p:ph type="dt" sz="half" idx="10"/>
          </p:nvPr>
        </p:nvSpPr>
        <p:spPr/>
        <p:txBody>
          <a:bodyPr/>
          <a:lstStyle/>
          <a:p>
            <a:fld id="{CE7BADD2-49D7-4D70-867C-591923B5A942}" type="datetimeFigureOut">
              <a:rPr lang="en-US" smtClean="0"/>
              <a:t>10/22/2020</a:t>
            </a:fld>
            <a:endParaRPr lang="en-US"/>
          </a:p>
        </p:txBody>
      </p:sp>
      <p:sp>
        <p:nvSpPr>
          <p:cNvPr id="5" name="Footer Placeholder 4">
            <a:extLst>
              <a:ext uri="{FF2B5EF4-FFF2-40B4-BE49-F238E27FC236}">
                <a16:creationId xmlns:a16="http://schemas.microsoft.com/office/drawing/2014/main" id="{FF58C9A1-77F2-47D3-A0B7-E93C6814C5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32F742-B6A6-4B3E-90A7-736A997AE8A6}"/>
              </a:ext>
            </a:extLst>
          </p:cNvPr>
          <p:cNvSpPr>
            <a:spLocks noGrp="1"/>
          </p:cNvSpPr>
          <p:nvPr>
            <p:ph type="sldNum" sz="quarter" idx="12"/>
          </p:nvPr>
        </p:nvSpPr>
        <p:spPr/>
        <p:txBody>
          <a:bodyPr/>
          <a:lstStyle/>
          <a:p>
            <a:fld id="{B679610A-F2C2-4DF5-BEDB-3F31D00BF3E1}" type="slidenum">
              <a:rPr lang="en-US" smtClean="0"/>
              <a:t>‹#›</a:t>
            </a:fld>
            <a:endParaRPr lang="en-US"/>
          </a:p>
        </p:txBody>
      </p:sp>
    </p:spTree>
    <p:extLst>
      <p:ext uri="{BB962C8B-B14F-4D97-AF65-F5344CB8AC3E}">
        <p14:creationId xmlns:p14="http://schemas.microsoft.com/office/powerpoint/2010/main" val="3194303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ADC53-314C-4121-8F93-20E7B8826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D6EAC1-5D5F-4115-BEFF-C628F9D3B9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A90DB-999C-4F51-AD69-380B0E61948C}"/>
              </a:ext>
            </a:extLst>
          </p:cNvPr>
          <p:cNvSpPr>
            <a:spLocks noGrp="1"/>
          </p:cNvSpPr>
          <p:nvPr>
            <p:ph type="dt" sz="half" idx="10"/>
          </p:nvPr>
        </p:nvSpPr>
        <p:spPr/>
        <p:txBody>
          <a:bodyPr/>
          <a:lstStyle/>
          <a:p>
            <a:fld id="{CE7BADD2-49D7-4D70-867C-591923B5A942}" type="datetimeFigureOut">
              <a:rPr lang="en-US" smtClean="0"/>
              <a:t>10/22/2020</a:t>
            </a:fld>
            <a:endParaRPr lang="en-US"/>
          </a:p>
        </p:txBody>
      </p:sp>
      <p:sp>
        <p:nvSpPr>
          <p:cNvPr id="5" name="Footer Placeholder 4">
            <a:extLst>
              <a:ext uri="{FF2B5EF4-FFF2-40B4-BE49-F238E27FC236}">
                <a16:creationId xmlns:a16="http://schemas.microsoft.com/office/drawing/2014/main" id="{D57D1045-5BFE-404D-9555-C148E45EEF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9D044A-67C4-4354-BE4B-A01935F8554C}"/>
              </a:ext>
            </a:extLst>
          </p:cNvPr>
          <p:cNvSpPr>
            <a:spLocks noGrp="1"/>
          </p:cNvSpPr>
          <p:nvPr>
            <p:ph type="sldNum" sz="quarter" idx="12"/>
          </p:nvPr>
        </p:nvSpPr>
        <p:spPr/>
        <p:txBody>
          <a:bodyPr/>
          <a:lstStyle/>
          <a:p>
            <a:fld id="{B679610A-F2C2-4DF5-BEDB-3F31D00BF3E1}" type="slidenum">
              <a:rPr lang="en-US" smtClean="0"/>
              <a:t>‹#›</a:t>
            </a:fld>
            <a:endParaRPr lang="en-US"/>
          </a:p>
        </p:txBody>
      </p:sp>
    </p:spTree>
    <p:extLst>
      <p:ext uri="{BB962C8B-B14F-4D97-AF65-F5344CB8AC3E}">
        <p14:creationId xmlns:p14="http://schemas.microsoft.com/office/powerpoint/2010/main" val="3565656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92593-4942-45FB-A2E6-E4E90E34AD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679D3E-2DD3-4EFB-9671-84C02FFA2E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F867E5-2660-4983-B769-940AEB3D41B5}"/>
              </a:ext>
            </a:extLst>
          </p:cNvPr>
          <p:cNvSpPr>
            <a:spLocks noGrp="1"/>
          </p:cNvSpPr>
          <p:nvPr>
            <p:ph type="dt" sz="half" idx="10"/>
          </p:nvPr>
        </p:nvSpPr>
        <p:spPr/>
        <p:txBody>
          <a:bodyPr/>
          <a:lstStyle/>
          <a:p>
            <a:fld id="{CE7BADD2-49D7-4D70-867C-591923B5A942}" type="datetimeFigureOut">
              <a:rPr lang="en-US" smtClean="0"/>
              <a:t>10/22/2020</a:t>
            </a:fld>
            <a:endParaRPr lang="en-US"/>
          </a:p>
        </p:txBody>
      </p:sp>
      <p:sp>
        <p:nvSpPr>
          <p:cNvPr id="5" name="Footer Placeholder 4">
            <a:extLst>
              <a:ext uri="{FF2B5EF4-FFF2-40B4-BE49-F238E27FC236}">
                <a16:creationId xmlns:a16="http://schemas.microsoft.com/office/drawing/2014/main" id="{BC3A898D-157A-4B26-8E3D-84C2B0974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D3B5E-861B-4D48-B2AA-939BE7B3E629}"/>
              </a:ext>
            </a:extLst>
          </p:cNvPr>
          <p:cNvSpPr>
            <a:spLocks noGrp="1"/>
          </p:cNvSpPr>
          <p:nvPr>
            <p:ph type="sldNum" sz="quarter" idx="12"/>
          </p:nvPr>
        </p:nvSpPr>
        <p:spPr/>
        <p:txBody>
          <a:bodyPr/>
          <a:lstStyle/>
          <a:p>
            <a:fld id="{B679610A-F2C2-4DF5-BEDB-3F31D00BF3E1}" type="slidenum">
              <a:rPr lang="en-US" smtClean="0"/>
              <a:t>‹#›</a:t>
            </a:fld>
            <a:endParaRPr lang="en-US"/>
          </a:p>
        </p:txBody>
      </p:sp>
    </p:spTree>
    <p:extLst>
      <p:ext uri="{BB962C8B-B14F-4D97-AF65-F5344CB8AC3E}">
        <p14:creationId xmlns:p14="http://schemas.microsoft.com/office/powerpoint/2010/main" val="3989190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9B918-D257-4D46-A86C-01F4D81DD0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C3A395-2396-460E-A415-9E9F30BEEB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725B42-3A42-4FAA-8834-B73C95053B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D10825-5987-4038-84CE-59A68D278DBA}"/>
              </a:ext>
            </a:extLst>
          </p:cNvPr>
          <p:cNvSpPr>
            <a:spLocks noGrp="1"/>
          </p:cNvSpPr>
          <p:nvPr>
            <p:ph type="dt" sz="half" idx="10"/>
          </p:nvPr>
        </p:nvSpPr>
        <p:spPr/>
        <p:txBody>
          <a:bodyPr/>
          <a:lstStyle/>
          <a:p>
            <a:fld id="{CE7BADD2-49D7-4D70-867C-591923B5A942}" type="datetimeFigureOut">
              <a:rPr lang="en-US" smtClean="0"/>
              <a:t>10/22/2020</a:t>
            </a:fld>
            <a:endParaRPr lang="en-US"/>
          </a:p>
        </p:txBody>
      </p:sp>
      <p:sp>
        <p:nvSpPr>
          <p:cNvPr id="6" name="Footer Placeholder 5">
            <a:extLst>
              <a:ext uri="{FF2B5EF4-FFF2-40B4-BE49-F238E27FC236}">
                <a16:creationId xmlns:a16="http://schemas.microsoft.com/office/drawing/2014/main" id="{45D7015A-852E-4830-AB20-9F4FBFC45C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897D1A-DF56-4047-95E0-4EA30559465A}"/>
              </a:ext>
            </a:extLst>
          </p:cNvPr>
          <p:cNvSpPr>
            <a:spLocks noGrp="1"/>
          </p:cNvSpPr>
          <p:nvPr>
            <p:ph type="sldNum" sz="quarter" idx="12"/>
          </p:nvPr>
        </p:nvSpPr>
        <p:spPr/>
        <p:txBody>
          <a:bodyPr/>
          <a:lstStyle/>
          <a:p>
            <a:fld id="{B679610A-F2C2-4DF5-BEDB-3F31D00BF3E1}" type="slidenum">
              <a:rPr lang="en-US" smtClean="0"/>
              <a:t>‹#›</a:t>
            </a:fld>
            <a:endParaRPr lang="en-US"/>
          </a:p>
        </p:txBody>
      </p:sp>
    </p:spTree>
    <p:extLst>
      <p:ext uri="{BB962C8B-B14F-4D97-AF65-F5344CB8AC3E}">
        <p14:creationId xmlns:p14="http://schemas.microsoft.com/office/powerpoint/2010/main" val="395740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EC92E-D577-4173-83E8-275002387E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2D3686-AB0F-4F0B-8F8B-67BE0A215A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920914-4AB6-4F8F-9021-D0467D5C83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89E18B-5E61-41B7-99E8-801F006D26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03EDD2-8A7C-43B2-B59E-5A4959153F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14D834-A9C4-412B-AB29-94F91251A53C}"/>
              </a:ext>
            </a:extLst>
          </p:cNvPr>
          <p:cNvSpPr>
            <a:spLocks noGrp="1"/>
          </p:cNvSpPr>
          <p:nvPr>
            <p:ph type="dt" sz="half" idx="10"/>
          </p:nvPr>
        </p:nvSpPr>
        <p:spPr/>
        <p:txBody>
          <a:bodyPr/>
          <a:lstStyle/>
          <a:p>
            <a:fld id="{CE7BADD2-49D7-4D70-867C-591923B5A942}" type="datetimeFigureOut">
              <a:rPr lang="en-US" smtClean="0"/>
              <a:t>10/22/2020</a:t>
            </a:fld>
            <a:endParaRPr lang="en-US"/>
          </a:p>
        </p:txBody>
      </p:sp>
      <p:sp>
        <p:nvSpPr>
          <p:cNvPr id="8" name="Footer Placeholder 7">
            <a:extLst>
              <a:ext uri="{FF2B5EF4-FFF2-40B4-BE49-F238E27FC236}">
                <a16:creationId xmlns:a16="http://schemas.microsoft.com/office/drawing/2014/main" id="{221822AF-2144-4CFE-99E0-6C50B9AC41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56E05A-BACF-4E4D-B340-8E196F3D64AF}"/>
              </a:ext>
            </a:extLst>
          </p:cNvPr>
          <p:cNvSpPr>
            <a:spLocks noGrp="1"/>
          </p:cNvSpPr>
          <p:nvPr>
            <p:ph type="sldNum" sz="quarter" idx="12"/>
          </p:nvPr>
        </p:nvSpPr>
        <p:spPr/>
        <p:txBody>
          <a:bodyPr/>
          <a:lstStyle/>
          <a:p>
            <a:fld id="{B679610A-F2C2-4DF5-BEDB-3F31D00BF3E1}" type="slidenum">
              <a:rPr lang="en-US" smtClean="0"/>
              <a:t>‹#›</a:t>
            </a:fld>
            <a:endParaRPr lang="en-US"/>
          </a:p>
        </p:txBody>
      </p:sp>
    </p:spTree>
    <p:extLst>
      <p:ext uri="{BB962C8B-B14F-4D97-AF65-F5344CB8AC3E}">
        <p14:creationId xmlns:p14="http://schemas.microsoft.com/office/powerpoint/2010/main" val="127902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216E1-D9FB-4C39-9F5D-0D636EEFD1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F00396-05AA-4CD1-912C-5B0FAD51B2B5}"/>
              </a:ext>
            </a:extLst>
          </p:cNvPr>
          <p:cNvSpPr>
            <a:spLocks noGrp="1"/>
          </p:cNvSpPr>
          <p:nvPr>
            <p:ph type="dt" sz="half" idx="10"/>
          </p:nvPr>
        </p:nvSpPr>
        <p:spPr/>
        <p:txBody>
          <a:bodyPr/>
          <a:lstStyle/>
          <a:p>
            <a:fld id="{CE7BADD2-49D7-4D70-867C-591923B5A942}" type="datetimeFigureOut">
              <a:rPr lang="en-US" smtClean="0"/>
              <a:t>10/22/2020</a:t>
            </a:fld>
            <a:endParaRPr lang="en-US"/>
          </a:p>
        </p:txBody>
      </p:sp>
      <p:sp>
        <p:nvSpPr>
          <p:cNvPr id="4" name="Footer Placeholder 3">
            <a:extLst>
              <a:ext uri="{FF2B5EF4-FFF2-40B4-BE49-F238E27FC236}">
                <a16:creationId xmlns:a16="http://schemas.microsoft.com/office/drawing/2014/main" id="{1E7B0A7C-6031-47FC-94A4-49DCBD9D3C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01844D-A205-4D74-8530-0100A592A218}"/>
              </a:ext>
            </a:extLst>
          </p:cNvPr>
          <p:cNvSpPr>
            <a:spLocks noGrp="1"/>
          </p:cNvSpPr>
          <p:nvPr>
            <p:ph type="sldNum" sz="quarter" idx="12"/>
          </p:nvPr>
        </p:nvSpPr>
        <p:spPr/>
        <p:txBody>
          <a:bodyPr/>
          <a:lstStyle/>
          <a:p>
            <a:fld id="{B679610A-F2C2-4DF5-BEDB-3F31D00BF3E1}" type="slidenum">
              <a:rPr lang="en-US" smtClean="0"/>
              <a:t>‹#›</a:t>
            </a:fld>
            <a:endParaRPr lang="en-US"/>
          </a:p>
        </p:txBody>
      </p:sp>
    </p:spTree>
    <p:extLst>
      <p:ext uri="{BB962C8B-B14F-4D97-AF65-F5344CB8AC3E}">
        <p14:creationId xmlns:p14="http://schemas.microsoft.com/office/powerpoint/2010/main" val="5975405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8A5648-9EF9-47AF-8986-396684724B0B}"/>
              </a:ext>
            </a:extLst>
          </p:cNvPr>
          <p:cNvSpPr>
            <a:spLocks noGrp="1"/>
          </p:cNvSpPr>
          <p:nvPr>
            <p:ph type="dt" sz="half" idx="10"/>
          </p:nvPr>
        </p:nvSpPr>
        <p:spPr/>
        <p:txBody>
          <a:bodyPr/>
          <a:lstStyle/>
          <a:p>
            <a:fld id="{CE7BADD2-49D7-4D70-867C-591923B5A942}" type="datetimeFigureOut">
              <a:rPr lang="en-US" smtClean="0"/>
              <a:t>10/22/2020</a:t>
            </a:fld>
            <a:endParaRPr lang="en-US"/>
          </a:p>
        </p:txBody>
      </p:sp>
      <p:sp>
        <p:nvSpPr>
          <p:cNvPr id="3" name="Footer Placeholder 2">
            <a:extLst>
              <a:ext uri="{FF2B5EF4-FFF2-40B4-BE49-F238E27FC236}">
                <a16:creationId xmlns:a16="http://schemas.microsoft.com/office/drawing/2014/main" id="{4C29843D-31A1-4D8C-AFBC-DFB9E45056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383539-D3EA-41A7-A997-A134DBC34C04}"/>
              </a:ext>
            </a:extLst>
          </p:cNvPr>
          <p:cNvSpPr>
            <a:spLocks noGrp="1"/>
          </p:cNvSpPr>
          <p:nvPr>
            <p:ph type="sldNum" sz="quarter" idx="12"/>
          </p:nvPr>
        </p:nvSpPr>
        <p:spPr/>
        <p:txBody>
          <a:bodyPr/>
          <a:lstStyle/>
          <a:p>
            <a:fld id="{B679610A-F2C2-4DF5-BEDB-3F31D00BF3E1}" type="slidenum">
              <a:rPr lang="en-US" smtClean="0"/>
              <a:t>‹#›</a:t>
            </a:fld>
            <a:endParaRPr lang="en-US"/>
          </a:p>
        </p:txBody>
      </p:sp>
    </p:spTree>
    <p:extLst>
      <p:ext uri="{BB962C8B-B14F-4D97-AF65-F5344CB8AC3E}">
        <p14:creationId xmlns:p14="http://schemas.microsoft.com/office/powerpoint/2010/main" val="418436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92927-1800-466C-BBD4-BA895859B3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126260-56EC-4057-9C4F-723C8C46EE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FA6557-CC66-4BA5-A14D-EEA5262350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62A419-B29C-44B9-9F14-84739BA1184A}"/>
              </a:ext>
            </a:extLst>
          </p:cNvPr>
          <p:cNvSpPr>
            <a:spLocks noGrp="1"/>
          </p:cNvSpPr>
          <p:nvPr>
            <p:ph type="dt" sz="half" idx="10"/>
          </p:nvPr>
        </p:nvSpPr>
        <p:spPr/>
        <p:txBody>
          <a:bodyPr/>
          <a:lstStyle/>
          <a:p>
            <a:fld id="{CE7BADD2-49D7-4D70-867C-591923B5A942}" type="datetimeFigureOut">
              <a:rPr lang="en-US" smtClean="0"/>
              <a:t>10/22/2020</a:t>
            </a:fld>
            <a:endParaRPr lang="en-US"/>
          </a:p>
        </p:txBody>
      </p:sp>
      <p:sp>
        <p:nvSpPr>
          <p:cNvPr id="6" name="Footer Placeholder 5">
            <a:extLst>
              <a:ext uri="{FF2B5EF4-FFF2-40B4-BE49-F238E27FC236}">
                <a16:creationId xmlns:a16="http://schemas.microsoft.com/office/drawing/2014/main" id="{6572CC5C-31C3-4ABD-9137-332954825C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4FB771-A61D-476F-B363-AA1BC763ECF6}"/>
              </a:ext>
            </a:extLst>
          </p:cNvPr>
          <p:cNvSpPr>
            <a:spLocks noGrp="1"/>
          </p:cNvSpPr>
          <p:nvPr>
            <p:ph type="sldNum" sz="quarter" idx="12"/>
          </p:nvPr>
        </p:nvSpPr>
        <p:spPr/>
        <p:txBody>
          <a:bodyPr/>
          <a:lstStyle/>
          <a:p>
            <a:fld id="{B679610A-F2C2-4DF5-BEDB-3F31D00BF3E1}" type="slidenum">
              <a:rPr lang="en-US" smtClean="0"/>
              <a:t>‹#›</a:t>
            </a:fld>
            <a:endParaRPr lang="en-US"/>
          </a:p>
        </p:txBody>
      </p:sp>
    </p:spTree>
    <p:extLst>
      <p:ext uri="{BB962C8B-B14F-4D97-AF65-F5344CB8AC3E}">
        <p14:creationId xmlns:p14="http://schemas.microsoft.com/office/powerpoint/2010/main" val="1541450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03B4-DD1B-4611-8D7D-A8D27583BA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7E9A2C-8E09-47B0-A39C-603E8C0EC3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3350AA-A049-47A4-93A8-15E4FAC0AB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924EB7-AB77-4824-9087-692FEEA35126}"/>
              </a:ext>
            </a:extLst>
          </p:cNvPr>
          <p:cNvSpPr>
            <a:spLocks noGrp="1"/>
          </p:cNvSpPr>
          <p:nvPr>
            <p:ph type="dt" sz="half" idx="10"/>
          </p:nvPr>
        </p:nvSpPr>
        <p:spPr/>
        <p:txBody>
          <a:bodyPr/>
          <a:lstStyle/>
          <a:p>
            <a:fld id="{CE7BADD2-49D7-4D70-867C-591923B5A942}" type="datetimeFigureOut">
              <a:rPr lang="en-US" smtClean="0"/>
              <a:t>10/22/2020</a:t>
            </a:fld>
            <a:endParaRPr lang="en-US"/>
          </a:p>
        </p:txBody>
      </p:sp>
      <p:sp>
        <p:nvSpPr>
          <p:cNvPr id="6" name="Footer Placeholder 5">
            <a:extLst>
              <a:ext uri="{FF2B5EF4-FFF2-40B4-BE49-F238E27FC236}">
                <a16:creationId xmlns:a16="http://schemas.microsoft.com/office/drawing/2014/main" id="{A47C22DE-3221-47D8-B2DA-290C01D083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011A3-9698-4B1A-9CB4-26C42187AEFF}"/>
              </a:ext>
            </a:extLst>
          </p:cNvPr>
          <p:cNvSpPr>
            <a:spLocks noGrp="1"/>
          </p:cNvSpPr>
          <p:nvPr>
            <p:ph type="sldNum" sz="quarter" idx="12"/>
          </p:nvPr>
        </p:nvSpPr>
        <p:spPr/>
        <p:txBody>
          <a:bodyPr/>
          <a:lstStyle/>
          <a:p>
            <a:fld id="{B679610A-F2C2-4DF5-BEDB-3F31D00BF3E1}" type="slidenum">
              <a:rPr lang="en-US" smtClean="0"/>
              <a:t>‹#›</a:t>
            </a:fld>
            <a:endParaRPr lang="en-US"/>
          </a:p>
        </p:txBody>
      </p:sp>
    </p:spTree>
    <p:extLst>
      <p:ext uri="{BB962C8B-B14F-4D97-AF65-F5344CB8AC3E}">
        <p14:creationId xmlns:p14="http://schemas.microsoft.com/office/powerpoint/2010/main" val="1050414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5DF2C7-0127-4845-AD7B-DFEF0F8A35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1F93BC3-1A81-46F1-ABDD-F8739A5948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B7C321-A9DB-4FEE-AEF2-4C7AFD0AED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7BADD2-49D7-4D70-867C-591923B5A942}" type="datetimeFigureOut">
              <a:rPr lang="en-US" smtClean="0"/>
              <a:t>10/22/2020</a:t>
            </a:fld>
            <a:endParaRPr lang="en-US"/>
          </a:p>
        </p:txBody>
      </p:sp>
      <p:sp>
        <p:nvSpPr>
          <p:cNvPr id="5" name="Footer Placeholder 4">
            <a:extLst>
              <a:ext uri="{FF2B5EF4-FFF2-40B4-BE49-F238E27FC236}">
                <a16:creationId xmlns:a16="http://schemas.microsoft.com/office/drawing/2014/main" id="{65DB0252-35E0-4117-B5C7-175D19E391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5A6772-24B3-4741-85EC-6302DF3966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79610A-F2C2-4DF5-BEDB-3F31D00BF3E1}" type="slidenum">
              <a:rPr lang="en-US" smtClean="0"/>
              <a:t>‹#›</a:t>
            </a:fld>
            <a:endParaRPr lang="en-US"/>
          </a:p>
        </p:txBody>
      </p:sp>
    </p:spTree>
    <p:extLst>
      <p:ext uri="{BB962C8B-B14F-4D97-AF65-F5344CB8AC3E}">
        <p14:creationId xmlns:p14="http://schemas.microsoft.com/office/powerpoint/2010/main" val="37017393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ideo" Target="https://www.youtube.com/embed/GXF3T4g2tJg?feature=oembed"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video" Target="https://www.youtube.com/embed/KG-mqHoXOXY?start=44&amp;feature=oembe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C9CC24-B375-4226-BF2B-61FADBBA6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D70A28E-4FD8-4474-A206-E15B5EBB3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1084747"/>
            <a:ext cx="12188952" cy="3294207"/>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9647E21-5366-4638-AC97-D8CD4111EB5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8235" r="8214" b="45501"/>
          <a:stretch>
            <a:fillRect/>
          </a:stretch>
        </p:blipFill>
        <p:spPr>
          <a:xfrm flipV="1">
            <a:off x="0" y="0"/>
            <a:ext cx="12191999" cy="4473360"/>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 name="Title 1">
            <a:extLst>
              <a:ext uri="{FF2B5EF4-FFF2-40B4-BE49-F238E27FC236}">
                <a16:creationId xmlns:a16="http://schemas.microsoft.com/office/drawing/2014/main" id="{8353A34E-A1E5-475F-8987-2F3653E745FC}"/>
              </a:ext>
            </a:extLst>
          </p:cNvPr>
          <p:cNvSpPr>
            <a:spLocks noGrp="1"/>
          </p:cNvSpPr>
          <p:nvPr>
            <p:ph type="ctrTitle"/>
          </p:nvPr>
        </p:nvSpPr>
        <p:spPr>
          <a:xfrm>
            <a:off x="753925" y="2076450"/>
            <a:ext cx="10684151" cy="1345134"/>
          </a:xfrm>
        </p:spPr>
        <p:txBody>
          <a:bodyPr anchor="ctr">
            <a:normAutofit/>
          </a:bodyPr>
          <a:lstStyle/>
          <a:p>
            <a:r>
              <a:rPr lang="en-US" sz="5600">
                <a:solidFill>
                  <a:srgbClr val="FFFFFF"/>
                </a:solidFill>
              </a:rPr>
              <a:t>Basics of DBMS</a:t>
            </a:r>
          </a:p>
        </p:txBody>
      </p:sp>
    </p:spTree>
    <p:extLst>
      <p:ext uri="{BB962C8B-B14F-4D97-AF65-F5344CB8AC3E}">
        <p14:creationId xmlns:p14="http://schemas.microsoft.com/office/powerpoint/2010/main" val="636530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3EEB8ED6-9142-4A11-B029-18DDE98C4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E5749D-2885-4F35-8481-A615E03C31DB}"/>
              </a:ext>
            </a:extLst>
          </p:cNvPr>
          <p:cNvSpPr>
            <a:spLocks noGrp="1"/>
          </p:cNvSpPr>
          <p:nvPr>
            <p:ph type="title"/>
          </p:nvPr>
        </p:nvSpPr>
        <p:spPr>
          <a:xfrm>
            <a:off x="838200" y="365126"/>
            <a:ext cx="10515600" cy="1288784"/>
          </a:xfrm>
        </p:spPr>
        <p:txBody>
          <a:bodyPr vert="horz" lIns="91440" tIns="45720" rIns="91440" bIns="45720" rtlCol="0">
            <a:normAutofit/>
          </a:bodyPr>
          <a:lstStyle/>
          <a:p>
            <a:r>
              <a:rPr lang="en-US" sz="4000"/>
              <a:t>CLIENT SERVER SYSTEM</a:t>
            </a:r>
          </a:p>
        </p:txBody>
      </p:sp>
      <p:pic>
        <p:nvPicPr>
          <p:cNvPr id="1026" name="Picture 2">
            <a:extLst>
              <a:ext uri="{FF2B5EF4-FFF2-40B4-BE49-F238E27FC236}">
                <a16:creationId xmlns:a16="http://schemas.microsoft.com/office/drawing/2014/main" id="{EB6FC841-BFC4-4C7A-9D17-FABB274F90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870" b="-2"/>
          <a:stretch/>
        </p:blipFill>
        <p:spPr bwMode="auto">
          <a:xfrm>
            <a:off x="838200" y="1825625"/>
            <a:ext cx="6151651" cy="43034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D3E8E6D-A8B1-4FB0-8E22-0C6018CE311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78581" y="2456597"/>
            <a:ext cx="6448682" cy="2156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32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EEB8ED6-9142-4A11-B029-18DDE98C4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4397FF-B9A0-4674-85F8-58AD68D1DA42}"/>
              </a:ext>
            </a:extLst>
          </p:cNvPr>
          <p:cNvSpPr>
            <a:spLocks noGrp="1"/>
          </p:cNvSpPr>
          <p:nvPr>
            <p:ph type="title"/>
          </p:nvPr>
        </p:nvSpPr>
        <p:spPr>
          <a:xfrm>
            <a:off x="838200" y="365126"/>
            <a:ext cx="10515600" cy="1288784"/>
          </a:xfrm>
        </p:spPr>
        <p:txBody>
          <a:bodyPr>
            <a:normAutofit/>
          </a:bodyPr>
          <a:lstStyle/>
          <a:p>
            <a:r>
              <a:rPr lang="en-US" sz="4000"/>
              <a:t>Software Component Of a Client/Server System</a:t>
            </a:r>
          </a:p>
        </p:txBody>
      </p:sp>
      <p:pic>
        <p:nvPicPr>
          <p:cNvPr id="2050" name="Picture 2">
            <a:extLst>
              <a:ext uri="{FF2B5EF4-FFF2-40B4-BE49-F238E27FC236}">
                <a16:creationId xmlns:a16="http://schemas.microsoft.com/office/drawing/2014/main" id="{4D5F6082-AB85-45A4-B3A7-7981311384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950" b="1"/>
          <a:stretch/>
        </p:blipFill>
        <p:spPr bwMode="auto">
          <a:xfrm>
            <a:off x="252485" y="1653909"/>
            <a:ext cx="6387358" cy="44683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F06C27E-1EA1-4EFF-BA37-CC50B9AC157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639843" y="1716860"/>
            <a:ext cx="5865776" cy="3182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625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922BD39-6B5B-493A-BE62-58ECD0F7A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10">
            <a:extLst>
              <a:ext uri="{FF2B5EF4-FFF2-40B4-BE49-F238E27FC236}">
                <a16:creationId xmlns:a16="http://schemas.microsoft.com/office/drawing/2014/main" id="{4741521E-DC76-41B9-8A47-448CD4F9FA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372661" y="-3359290"/>
            <a:ext cx="5470372" cy="12188952"/>
          </a:xfrm>
          <a:prstGeom prst="rect">
            <a:avLst/>
          </a:prstGeom>
        </p:spPr>
      </p:pic>
      <p:sp>
        <p:nvSpPr>
          <p:cNvPr id="2" name="Title 1">
            <a:extLst>
              <a:ext uri="{FF2B5EF4-FFF2-40B4-BE49-F238E27FC236}">
                <a16:creationId xmlns:a16="http://schemas.microsoft.com/office/drawing/2014/main" id="{F505D273-7E09-4DD5-BCC2-B9E0642A8ECD}"/>
              </a:ext>
            </a:extLst>
          </p:cNvPr>
          <p:cNvSpPr>
            <a:spLocks noGrp="1"/>
          </p:cNvSpPr>
          <p:nvPr>
            <p:ph type="title"/>
          </p:nvPr>
        </p:nvSpPr>
        <p:spPr>
          <a:xfrm>
            <a:off x="1403632" y="184336"/>
            <a:ext cx="9283781" cy="1405965"/>
          </a:xfrm>
        </p:spPr>
        <p:txBody>
          <a:bodyPr vert="horz" lIns="91440" tIns="45720" rIns="91440" bIns="45720" rtlCol="0" anchor="b">
            <a:normAutofit/>
          </a:bodyPr>
          <a:lstStyle/>
          <a:p>
            <a:pPr algn="ctr"/>
            <a:r>
              <a:rPr lang="en-US" sz="4600"/>
              <a:t>Introduction to the relational database model</a:t>
            </a:r>
          </a:p>
        </p:txBody>
      </p:sp>
      <p:sp>
        <p:nvSpPr>
          <p:cNvPr id="13" name="Rectangle 12">
            <a:extLst>
              <a:ext uri="{FF2B5EF4-FFF2-40B4-BE49-F238E27FC236}">
                <a16:creationId xmlns:a16="http://schemas.microsoft.com/office/drawing/2014/main" id="{53FD85F6-ECDC-4124-9916-6444E142C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CB7788E-FF93-4603-BB55-8CC54E58070F}"/>
              </a:ext>
            </a:extLst>
          </p:cNvPr>
          <p:cNvPicPr>
            <a:picLocks noGrp="1" noChangeAspect="1"/>
          </p:cNvPicPr>
          <p:nvPr>
            <p:ph idx="1"/>
          </p:nvPr>
        </p:nvPicPr>
        <p:blipFill rotWithShape="1">
          <a:blip r:embed="rId4"/>
          <a:srcRect t="3101" r="-1" b="3871"/>
          <a:stretch/>
        </p:blipFill>
        <p:spPr>
          <a:xfrm>
            <a:off x="-13176" y="3076855"/>
            <a:ext cx="12036854" cy="3079314"/>
          </a:xfrm>
          <a:prstGeom prst="rect">
            <a:avLst/>
          </a:prstGeom>
        </p:spPr>
      </p:pic>
      <p:sp>
        <p:nvSpPr>
          <p:cNvPr id="15" name="Rectangle 14">
            <a:extLst>
              <a:ext uri="{FF2B5EF4-FFF2-40B4-BE49-F238E27FC236}">
                <a16:creationId xmlns:a16="http://schemas.microsoft.com/office/drawing/2014/main" id="{FB5D26B4-74AD-4118-8F13-7051DA3BF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679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1DFF-3C3A-4C0A-87C5-1847140EEFDC}"/>
              </a:ext>
            </a:extLst>
          </p:cNvPr>
          <p:cNvSpPr>
            <a:spLocks noGrp="1"/>
          </p:cNvSpPr>
          <p:nvPr>
            <p:ph type="title"/>
          </p:nvPr>
        </p:nvSpPr>
        <p:spPr/>
        <p:txBody>
          <a:bodyPr/>
          <a:lstStyle/>
          <a:p>
            <a:r>
              <a:rPr lang="en-US" dirty="0"/>
              <a:t>How the Data Store :-</a:t>
            </a:r>
          </a:p>
        </p:txBody>
      </p:sp>
      <p:pic>
        <p:nvPicPr>
          <p:cNvPr id="4" name="Content Placeholder 3">
            <a:extLst>
              <a:ext uri="{FF2B5EF4-FFF2-40B4-BE49-F238E27FC236}">
                <a16:creationId xmlns:a16="http://schemas.microsoft.com/office/drawing/2014/main" id="{B55B9481-0F6F-4F96-84BA-79A091B5218F}"/>
              </a:ext>
            </a:extLst>
          </p:cNvPr>
          <p:cNvPicPr>
            <a:picLocks noGrp="1" noChangeAspect="1"/>
          </p:cNvPicPr>
          <p:nvPr>
            <p:ph idx="1"/>
          </p:nvPr>
        </p:nvPicPr>
        <p:blipFill>
          <a:blip r:embed="rId2"/>
          <a:stretch>
            <a:fillRect/>
          </a:stretch>
        </p:blipFill>
        <p:spPr>
          <a:xfrm>
            <a:off x="2180405" y="1825625"/>
            <a:ext cx="7831189" cy="4351338"/>
          </a:xfrm>
          <a:prstGeom prst="rect">
            <a:avLst/>
          </a:prstGeom>
        </p:spPr>
      </p:pic>
    </p:spTree>
    <p:extLst>
      <p:ext uri="{BB962C8B-B14F-4D97-AF65-F5344CB8AC3E}">
        <p14:creationId xmlns:p14="http://schemas.microsoft.com/office/powerpoint/2010/main" val="2765556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D0E82E-E859-4D18-A486-A1AAD41B621C}"/>
              </a:ext>
            </a:extLst>
          </p:cNvPr>
          <p:cNvSpPr>
            <a:spLocks noGrp="1"/>
          </p:cNvSpPr>
          <p:nvPr>
            <p:ph type="title"/>
          </p:nvPr>
        </p:nvSpPr>
        <p:spPr>
          <a:xfrm>
            <a:off x="686834" y="1153572"/>
            <a:ext cx="3200400" cy="4461163"/>
          </a:xfrm>
        </p:spPr>
        <p:txBody>
          <a:bodyPr>
            <a:normAutofit/>
          </a:bodyPr>
          <a:lstStyle/>
          <a:p>
            <a:r>
              <a:rPr lang="en-US">
                <a:solidFill>
                  <a:srgbClr val="FFFFFF"/>
                </a:solidFill>
              </a:rPr>
              <a:t>Codd’s Rules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4596534-B345-4F80-88C3-2C2B223A0D23}"/>
              </a:ext>
            </a:extLst>
          </p:cNvPr>
          <p:cNvSpPr>
            <a:spLocks noGrp="1"/>
          </p:cNvSpPr>
          <p:nvPr>
            <p:ph idx="1"/>
          </p:nvPr>
        </p:nvSpPr>
        <p:spPr>
          <a:xfrm>
            <a:off x="4447308" y="591344"/>
            <a:ext cx="6906491" cy="6097050"/>
          </a:xfrm>
        </p:spPr>
        <p:txBody>
          <a:bodyPr anchor="ctr">
            <a:noAutofit/>
          </a:bodyPr>
          <a:lstStyle/>
          <a:p>
            <a:r>
              <a:rPr lang="en-US" sz="1400" b="0" i="0" dirty="0">
                <a:effectLst/>
                <a:latin typeface="Arial" panose="020B0604020202020204" pitchFamily="34" charset="0"/>
              </a:rPr>
              <a:t>These rules can be applied on any database system that manages stored data using only its relational capabilities. This is a foundation rule, which acts as a base for all the other rules.</a:t>
            </a:r>
          </a:p>
          <a:p>
            <a:r>
              <a:rPr lang="en-US" sz="1400" b="0" i="0" dirty="0">
                <a:effectLst/>
                <a:latin typeface="Arial" panose="020B0604020202020204" pitchFamily="34" charset="0"/>
              </a:rPr>
              <a:t>Rule 1: Information Rule</a:t>
            </a:r>
          </a:p>
          <a:p>
            <a:pPr lvl="1"/>
            <a:r>
              <a:rPr lang="en-US" sz="1400" b="0" i="0" dirty="0">
                <a:effectLst/>
                <a:latin typeface="Arial" panose="020B0604020202020204" pitchFamily="34" charset="0"/>
              </a:rPr>
              <a:t>The data stored in a database, may it be user data or metadata, must be a value of some table cell. Everything in a database must be stored in a table format.</a:t>
            </a:r>
          </a:p>
          <a:p>
            <a:r>
              <a:rPr lang="en-US" sz="1400" b="0" i="0" dirty="0">
                <a:effectLst/>
                <a:latin typeface="Arial" panose="020B0604020202020204" pitchFamily="34" charset="0"/>
              </a:rPr>
              <a:t>Rule 2: Guaranteed Access Rule</a:t>
            </a:r>
          </a:p>
          <a:p>
            <a:pPr lvl="1"/>
            <a:r>
              <a:rPr lang="en-US" sz="1400" b="0" i="0" dirty="0">
                <a:effectLst/>
                <a:latin typeface="Arial" panose="020B0604020202020204" pitchFamily="34" charset="0"/>
              </a:rPr>
              <a:t>Every single data element (value) is guaranteed to be accessible logically with a combination of table-name, primary-key (row value), and attribute-name (column value). No other means, such as pointers, can be used to access data.</a:t>
            </a:r>
          </a:p>
          <a:p>
            <a:r>
              <a:rPr lang="en-US" sz="1400" b="0" i="0" dirty="0">
                <a:effectLst/>
                <a:latin typeface="Arial" panose="020B0604020202020204" pitchFamily="34" charset="0"/>
              </a:rPr>
              <a:t>Rule 3: Systematic Treatment of NULL Values</a:t>
            </a:r>
          </a:p>
          <a:p>
            <a:pPr lvl="1"/>
            <a:r>
              <a:rPr lang="en-US" sz="1400" b="0" i="0" dirty="0">
                <a:effectLst/>
                <a:latin typeface="Arial" panose="020B0604020202020204" pitchFamily="34" charset="0"/>
              </a:rPr>
              <a:t>The NULL values in a database must be given a systematic and uniform treatment. This is a very important rule because a NULL can be interpreted as one the following − data is missing, data is not known, or data is not applicable.</a:t>
            </a:r>
          </a:p>
          <a:p>
            <a:r>
              <a:rPr lang="en-US" sz="1400" b="0" i="0" dirty="0">
                <a:effectLst/>
                <a:latin typeface="Arial" panose="020B0604020202020204" pitchFamily="34" charset="0"/>
              </a:rPr>
              <a:t>Rule 4: Active Online Catalog</a:t>
            </a:r>
          </a:p>
          <a:p>
            <a:pPr lvl="1"/>
            <a:r>
              <a:rPr lang="en-US" sz="1400" b="0" i="0" dirty="0">
                <a:effectLst/>
                <a:latin typeface="Arial" panose="020B0604020202020204" pitchFamily="34" charset="0"/>
              </a:rPr>
              <a:t>The structure description of the entire database must be stored in an online catalog, known as </a:t>
            </a:r>
            <a:r>
              <a:rPr lang="en-US" sz="1400" b="1" i="0" dirty="0">
                <a:effectLst/>
                <a:latin typeface="Arial" panose="020B0604020202020204" pitchFamily="34" charset="0"/>
              </a:rPr>
              <a:t>data dictionary</a:t>
            </a:r>
            <a:r>
              <a:rPr lang="en-US" sz="1400" b="0" i="0" dirty="0">
                <a:effectLst/>
                <a:latin typeface="Arial" panose="020B0604020202020204" pitchFamily="34" charset="0"/>
              </a:rPr>
              <a:t>, which can be accessed by authorized users. Users can use the same query language to access the catalog which they use to access the database itself.</a:t>
            </a:r>
          </a:p>
          <a:p>
            <a:r>
              <a:rPr lang="en-US" sz="1400" b="0" i="0" dirty="0">
                <a:effectLst/>
                <a:latin typeface="Arial" panose="020B0604020202020204" pitchFamily="34" charset="0"/>
              </a:rPr>
              <a:t>Rule 5: Comprehensive Data Sub-Language Rule</a:t>
            </a:r>
          </a:p>
          <a:p>
            <a:pPr lvl="1"/>
            <a:r>
              <a:rPr lang="en-US" sz="1400" b="0" i="0" dirty="0">
                <a:effectLst/>
                <a:latin typeface="Arial" panose="020B0604020202020204" pitchFamily="34" charset="0"/>
              </a:rPr>
              <a:t>A database can only be accessed using a language having linear syntax that supports data definition, data manipulation, and transaction management operations. This language can be used directly or by means of some application. If the database allows access to data without any help of this language, then it is considered as a violation.</a:t>
            </a:r>
          </a:p>
          <a:p>
            <a:endParaRPr lang="en-US" sz="1400" dirty="0"/>
          </a:p>
        </p:txBody>
      </p:sp>
    </p:spTree>
    <p:extLst>
      <p:ext uri="{BB962C8B-B14F-4D97-AF65-F5344CB8AC3E}">
        <p14:creationId xmlns:p14="http://schemas.microsoft.com/office/powerpoint/2010/main" val="118480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par>
                                <p:cTn id="13" presetID="6" presetClass="entr" presetSubtype="16"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ircle(in)">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circle(in)">
                                      <p:cBhvr>
                                        <p:cTn id="20" dur="2000"/>
                                        <p:tgtEl>
                                          <p:spTgt spid="3">
                                            <p:txEl>
                                              <p:pRg st="3" end="3"/>
                                            </p:txEl>
                                          </p:spTgt>
                                        </p:tgtEl>
                                      </p:cBhvr>
                                    </p:animEffect>
                                  </p:childTnLst>
                                </p:cTn>
                              </p:par>
                              <p:par>
                                <p:cTn id="21" presetID="6" presetClass="entr" presetSubtype="16"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circle(in)">
                                      <p:cBhvr>
                                        <p:cTn id="23" dur="20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circle(in)">
                                      <p:cBhvr>
                                        <p:cTn id="28" dur="2000"/>
                                        <p:tgtEl>
                                          <p:spTgt spid="3">
                                            <p:txEl>
                                              <p:pRg st="5" end="5"/>
                                            </p:txEl>
                                          </p:spTgt>
                                        </p:tgtEl>
                                      </p:cBhvr>
                                    </p:animEffect>
                                  </p:childTnLst>
                                </p:cTn>
                              </p:par>
                              <p:par>
                                <p:cTn id="29" presetID="6" presetClass="entr" presetSubtype="16"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circle(in)">
                                      <p:cBhvr>
                                        <p:cTn id="31" dur="20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circle(in)">
                                      <p:cBhvr>
                                        <p:cTn id="36" dur="2000"/>
                                        <p:tgtEl>
                                          <p:spTgt spid="3">
                                            <p:txEl>
                                              <p:pRg st="7" end="7"/>
                                            </p:txEl>
                                          </p:spTgt>
                                        </p:tgtEl>
                                      </p:cBhvr>
                                    </p:animEffect>
                                  </p:childTnLst>
                                </p:cTn>
                              </p:par>
                              <p:par>
                                <p:cTn id="37" presetID="6" presetClass="entr" presetSubtype="16"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circle(in)">
                                      <p:cBhvr>
                                        <p:cTn id="39" dur="20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Effect transition="in" filter="circle(in)">
                                      <p:cBhvr>
                                        <p:cTn id="44" dur="2000"/>
                                        <p:tgtEl>
                                          <p:spTgt spid="3">
                                            <p:txEl>
                                              <p:pRg st="9" end="9"/>
                                            </p:txEl>
                                          </p:spTgt>
                                        </p:tgtEl>
                                      </p:cBhvr>
                                    </p:animEffect>
                                  </p:childTnLst>
                                </p:cTn>
                              </p:par>
                              <p:par>
                                <p:cTn id="45" presetID="6" presetClass="entr" presetSubtype="16" fill="hold" nodeType="with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circle(in)">
                                      <p:cBhvr>
                                        <p:cTn id="47" dur="2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c 2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F69796D-5864-4605-B925-D147E4F66DE5}"/>
              </a:ext>
            </a:extLst>
          </p:cNvPr>
          <p:cNvSpPr>
            <a:spLocks noGrp="1"/>
          </p:cNvSpPr>
          <p:nvPr>
            <p:ph idx="1"/>
          </p:nvPr>
        </p:nvSpPr>
        <p:spPr>
          <a:xfrm>
            <a:off x="4447308" y="591344"/>
            <a:ext cx="6906491" cy="5585619"/>
          </a:xfrm>
        </p:spPr>
        <p:txBody>
          <a:bodyPr anchor="ctr">
            <a:noAutofit/>
          </a:bodyPr>
          <a:lstStyle/>
          <a:p>
            <a:r>
              <a:rPr lang="en-US" sz="1200" b="0" i="0" dirty="0">
                <a:effectLst/>
                <a:latin typeface="Arial" panose="020B0604020202020204" pitchFamily="34" charset="0"/>
              </a:rPr>
              <a:t>Rule 6: View Updating Rule</a:t>
            </a:r>
          </a:p>
          <a:p>
            <a:pPr lvl="1"/>
            <a:r>
              <a:rPr lang="en-US" sz="1200" b="0" i="0" dirty="0">
                <a:effectLst/>
                <a:latin typeface="Arial" panose="020B0604020202020204" pitchFamily="34" charset="0"/>
              </a:rPr>
              <a:t>All the views of a database, which can theoretically be updated, must also be updatable by the system.</a:t>
            </a:r>
          </a:p>
          <a:p>
            <a:r>
              <a:rPr lang="en-US" sz="1200" b="0" i="0" dirty="0">
                <a:effectLst/>
                <a:latin typeface="Arial" panose="020B0604020202020204" pitchFamily="34" charset="0"/>
              </a:rPr>
              <a:t>Rule 7: High-Level Insert, Update, and Delete Rule</a:t>
            </a:r>
          </a:p>
          <a:p>
            <a:pPr lvl="1"/>
            <a:r>
              <a:rPr lang="en-US" sz="1200" b="0" i="0" dirty="0">
                <a:effectLst/>
                <a:latin typeface="Arial" panose="020B0604020202020204" pitchFamily="34" charset="0"/>
              </a:rPr>
              <a:t>A database must support high-level insertion, </a:t>
            </a:r>
            <a:r>
              <a:rPr lang="en-US" sz="1200" b="0" i="0" dirty="0" err="1">
                <a:effectLst/>
                <a:latin typeface="Arial" panose="020B0604020202020204" pitchFamily="34" charset="0"/>
              </a:rPr>
              <a:t>updation</a:t>
            </a:r>
            <a:r>
              <a:rPr lang="en-US" sz="1200" b="0" i="0" dirty="0">
                <a:effectLst/>
                <a:latin typeface="Arial" panose="020B0604020202020204" pitchFamily="34" charset="0"/>
              </a:rPr>
              <a:t>, and deletion. This must not be limited to a single row, that is, it must also support union, intersection and minus operations to yield sets of data records.</a:t>
            </a:r>
          </a:p>
          <a:p>
            <a:r>
              <a:rPr lang="en-US" sz="1200" b="0" i="0" dirty="0">
                <a:effectLst/>
                <a:latin typeface="Arial" panose="020B0604020202020204" pitchFamily="34" charset="0"/>
              </a:rPr>
              <a:t>Rule 8: Physical Data Independence</a:t>
            </a:r>
          </a:p>
          <a:p>
            <a:pPr lvl="1"/>
            <a:r>
              <a:rPr lang="en-US" sz="1200" b="0" i="0" dirty="0">
                <a:effectLst/>
                <a:latin typeface="Arial" panose="020B0604020202020204" pitchFamily="34" charset="0"/>
              </a:rPr>
              <a:t>The data stored in a database must be independent of the applications that access the database. Any change in the physical structure of a database must not have any impact on how the data is being accessed by external applications.</a:t>
            </a:r>
          </a:p>
          <a:p>
            <a:r>
              <a:rPr lang="en-US" sz="1200" b="0" i="0" dirty="0">
                <a:effectLst/>
                <a:latin typeface="Arial" panose="020B0604020202020204" pitchFamily="34" charset="0"/>
              </a:rPr>
              <a:t>Rule 9: Logical Data Independence</a:t>
            </a:r>
          </a:p>
          <a:p>
            <a:pPr lvl="1"/>
            <a:r>
              <a:rPr lang="en-US" sz="1200" b="0" i="0" dirty="0">
                <a:effectLst/>
                <a:latin typeface="Arial" panose="020B0604020202020204" pitchFamily="34" charset="0"/>
              </a:rPr>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r>
              <a:rPr lang="en-US" sz="1200" b="0" i="0" dirty="0">
                <a:effectLst/>
                <a:latin typeface="Arial" panose="020B0604020202020204" pitchFamily="34" charset="0"/>
              </a:rPr>
              <a:t>Rule 10: Integrity Independence</a:t>
            </a:r>
          </a:p>
          <a:p>
            <a:pPr lvl="1"/>
            <a:r>
              <a:rPr lang="en-US" sz="1200" b="0" i="0" dirty="0">
                <a:effectLst/>
                <a:latin typeface="Arial" panose="020B0604020202020204" pitchFamily="34" charset="0"/>
              </a:rPr>
              <a:t>A database must be independent of the application that uses it. All its integrity constraints can be independently modified without the need of any change in the application. This rule makes a database independent of the front-end application and its interface.</a:t>
            </a:r>
          </a:p>
          <a:p>
            <a:r>
              <a:rPr lang="en-US" sz="1200" b="0" i="0" dirty="0">
                <a:effectLst/>
                <a:latin typeface="Arial" panose="020B0604020202020204" pitchFamily="34" charset="0"/>
              </a:rPr>
              <a:t>Rule 11: Distribution Independence</a:t>
            </a:r>
          </a:p>
          <a:p>
            <a:pPr lvl="1"/>
            <a:r>
              <a:rPr lang="en-US" sz="1200" b="0" i="0" dirty="0">
                <a:effectLst/>
                <a:latin typeface="Arial" panose="020B0604020202020204" pitchFamily="34" charset="0"/>
              </a:rPr>
              <a:t>The end-user must not be able to see that the data is distributed over various locations. Users should always get the impression that the data is located at one site only. This rule has been regarded as the foundation of distributed database systems.</a:t>
            </a:r>
          </a:p>
          <a:p>
            <a:r>
              <a:rPr lang="en-US" sz="1200" b="0" i="0" dirty="0">
                <a:effectLst/>
                <a:latin typeface="Arial" panose="020B0604020202020204" pitchFamily="34" charset="0"/>
              </a:rPr>
              <a:t>Rule 12: Non-Subversion Rule</a:t>
            </a:r>
          </a:p>
          <a:p>
            <a:pPr lvl="1"/>
            <a:r>
              <a:rPr lang="en-US" sz="1200" b="0" i="0" dirty="0">
                <a:effectLst/>
                <a:latin typeface="Arial" panose="020B0604020202020204" pitchFamily="34" charset="0"/>
              </a:rPr>
              <a:t>If a system has an interface that provides access to low-level records, then the interface must not be able to subvert the system and bypass security and integrity constraints.</a:t>
            </a:r>
          </a:p>
          <a:p>
            <a:endParaRPr lang="en-US" sz="1200" dirty="0"/>
          </a:p>
        </p:txBody>
      </p:sp>
    </p:spTree>
    <p:extLst>
      <p:ext uri="{BB962C8B-B14F-4D97-AF65-F5344CB8AC3E}">
        <p14:creationId xmlns:p14="http://schemas.microsoft.com/office/powerpoint/2010/main" val="359755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ircle(in)">
                                      <p:cBhvr>
                                        <p:cTn id="15" dur="2000"/>
                                        <p:tgtEl>
                                          <p:spTgt spid="3">
                                            <p:txEl>
                                              <p:pRg st="2" end="2"/>
                                            </p:txEl>
                                          </p:spTgt>
                                        </p:tgtEl>
                                      </p:cBhvr>
                                    </p:animEffect>
                                  </p:childTnLst>
                                </p:cTn>
                              </p:par>
                              <p:par>
                                <p:cTn id="16" presetID="6" presetClass="entr" presetSubtype="16"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circle(in)">
                                      <p:cBhvr>
                                        <p:cTn id="18" dur="20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circle(in)">
                                      <p:cBhvr>
                                        <p:cTn id="23" dur="2000"/>
                                        <p:tgtEl>
                                          <p:spTgt spid="3">
                                            <p:txEl>
                                              <p:pRg st="4" end="4"/>
                                            </p:txEl>
                                          </p:spTgt>
                                        </p:tgtEl>
                                      </p:cBhvr>
                                    </p:animEffect>
                                  </p:childTnLst>
                                </p:cTn>
                              </p:par>
                              <p:par>
                                <p:cTn id="24" presetID="6" presetClass="entr" presetSubtype="16"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circle(in)">
                                      <p:cBhvr>
                                        <p:cTn id="26" dur="20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circle(in)">
                                      <p:cBhvr>
                                        <p:cTn id="31" dur="2000"/>
                                        <p:tgtEl>
                                          <p:spTgt spid="3">
                                            <p:txEl>
                                              <p:pRg st="6" end="6"/>
                                            </p:txEl>
                                          </p:spTgt>
                                        </p:tgtEl>
                                      </p:cBhvr>
                                    </p:animEffect>
                                  </p:childTnLst>
                                </p:cTn>
                              </p:par>
                              <p:par>
                                <p:cTn id="32" presetID="6" presetClass="entr" presetSubtype="16"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circle(in)">
                                      <p:cBhvr>
                                        <p:cTn id="34" dur="20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circle(in)">
                                      <p:cBhvr>
                                        <p:cTn id="39" dur="2000"/>
                                        <p:tgtEl>
                                          <p:spTgt spid="3">
                                            <p:txEl>
                                              <p:pRg st="8" end="8"/>
                                            </p:txEl>
                                          </p:spTgt>
                                        </p:tgtEl>
                                      </p:cBhvr>
                                    </p:animEffect>
                                  </p:childTnLst>
                                </p:cTn>
                              </p:par>
                              <p:par>
                                <p:cTn id="40" presetID="6" presetClass="entr" presetSubtype="16" fill="hold" nodeType="with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circle(in)">
                                      <p:cBhvr>
                                        <p:cTn id="42" dur="20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circle(in)">
                                      <p:cBhvr>
                                        <p:cTn id="47" dur="2000"/>
                                        <p:tgtEl>
                                          <p:spTgt spid="3">
                                            <p:txEl>
                                              <p:pRg st="10" end="10"/>
                                            </p:txEl>
                                          </p:spTgt>
                                        </p:tgtEl>
                                      </p:cBhvr>
                                    </p:animEffect>
                                  </p:childTnLst>
                                </p:cTn>
                              </p:par>
                              <p:par>
                                <p:cTn id="48" presetID="6" presetClass="entr" presetSubtype="16" fill="hold"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animEffect transition="in" filter="circle(in)">
                                      <p:cBhvr>
                                        <p:cTn id="50" dur="2000"/>
                                        <p:tgtEl>
                                          <p:spTgt spid="3">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ntr" presetSubtype="16"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circle(in)">
                                      <p:cBhvr>
                                        <p:cTn id="55" dur="2000"/>
                                        <p:tgtEl>
                                          <p:spTgt spid="3">
                                            <p:txEl>
                                              <p:pRg st="12" end="12"/>
                                            </p:txEl>
                                          </p:spTgt>
                                        </p:tgtEl>
                                      </p:cBhvr>
                                    </p:animEffect>
                                  </p:childTnLst>
                                </p:cTn>
                              </p:par>
                              <p:par>
                                <p:cTn id="56" presetID="6" presetClass="entr" presetSubtype="16" fill="hold" nodeType="withEffect">
                                  <p:stCondLst>
                                    <p:cond delay="0"/>
                                  </p:stCondLst>
                                  <p:childTnLst>
                                    <p:set>
                                      <p:cBhvr>
                                        <p:cTn id="57" dur="1" fill="hold">
                                          <p:stCondLst>
                                            <p:cond delay="0"/>
                                          </p:stCondLst>
                                        </p:cTn>
                                        <p:tgtEl>
                                          <p:spTgt spid="3">
                                            <p:txEl>
                                              <p:pRg st="13" end="13"/>
                                            </p:txEl>
                                          </p:spTgt>
                                        </p:tgtEl>
                                        <p:attrNameLst>
                                          <p:attrName>style.visibility</p:attrName>
                                        </p:attrNameLst>
                                      </p:cBhvr>
                                      <p:to>
                                        <p:strVal val="visible"/>
                                      </p:to>
                                    </p:set>
                                    <p:animEffect transition="in" filter="circle(in)">
                                      <p:cBhvr>
                                        <p:cTn id="58" dur="20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079C1C3-B5BD-4ED5-BA87-B8ABCA6D7A5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1939" y="429904"/>
            <a:ext cx="8054321" cy="499368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F65FE97-FB6F-4601-95E6-40C651D1A713}"/>
              </a:ext>
            </a:extLst>
          </p:cNvPr>
          <p:cNvSpPr>
            <a:spLocks noGrp="1"/>
          </p:cNvSpPr>
          <p:nvPr>
            <p:ph type="title"/>
          </p:nvPr>
        </p:nvSpPr>
        <p:spPr>
          <a:xfrm>
            <a:off x="8502650" y="643467"/>
            <a:ext cx="3117850" cy="2556385"/>
          </a:xfrm>
        </p:spPr>
        <p:txBody>
          <a:bodyPr anchor="b">
            <a:normAutofit/>
          </a:bodyPr>
          <a:lstStyle/>
          <a:p>
            <a:r>
              <a:rPr lang="en-US" sz="4800">
                <a:solidFill>
                  <a:schemeClr val="bg1"/>
                </a:solidFill>
              </a:rPr>
              <a:t>Basics of relational database</a:t>
            </a:r>
          </a:p>
        </p:txBody>
      </p:sp>
      <p:sp>
        <p:nvSpPr>
          <p:cNvPr id="3" name="Content Placeholder 2">
            <a:extLst>
              <a:ext uri="{FF2B5EF4-FFF2-40B4-BE49-F238E27FC236}">
                <a16:creationId xmlns:a16="http://schemas.microsoft.com/office/drawing/2014/main" id="{3FD32893-DDDD-4334-82AB-B0952F402572}"/>
              </a:ext>
            </a:extLst>
          </p:cNvPr>
          <p:cNvSpPr>
            <a:spLocks noGrp="1"/>
          </p:cNvSpPr>
          <p:nvPr>
            <p:ph idx="1"/>
          </p:nvPr>
        </p:nvSpPr>
        <p:spPr>
          <a:xfrm>
            <a:off x="8502649" y="3358608"/>
            <a:ext cx="3045883" cy="2831273"/>
          </a:xfrm>
        </p:spPr>
        <p:txBody>
          <a:bodyPr>
            <a:normAutofit/>
          </a:bodyPr>
          <a:lstStyle/>
          <a:p>
            <a:r>
              <a:rPr lang="en-US" sz="1800">
                <a:solidFill>
                  <a:schemeClr val="bg1"/>
                </a:solidFill>
              </a:rPr>
              <a:t>Table</a:t>
            </a:r>
          </a:p>
          <a:p>
            <a:pPr lvl="1"/>
            <a:r>
              <a:rPr lang="en-US" sz="1800">
                <a:solidFill>
                  <a:schemeClr val="bg1"/>
                </a:solidFill>
              </a:rPr>
              <a:t>Rows  / Records</a:t>
            </a:r>
          </a:p>
          <a:p>
            <a:pPr lvl="1"/>
            <a:r>
              <a:rPr lang="en-US" sz="1800">
                <a:solidFill>
                  <a:schemeClr val="bg1"/>
                </a:solidFill>
              </a:rPr>
              <a:t>Columns / Fields</a:t>
            </a:r>
          </a:p>
          <a:p>
            <a:pPr lvl="1"/>
            <a:endParaRPr lang="en-US" sz="1800">
              <a:solidFill>
                <a:schemeClr val="bg1"/>
              </a:solidFill>
            </a:endParaRPr>
          </a:p>
          <a:p>
            <a:pPr lvl="1"/>
            <a:endParaRPr lang="en-US" sz="1800">
              <a:solidFill>
                <a:schemeClr val="bg1"/>
              </a:solidFill>
            </a:endParaRPr>
          </a:p>
        </p:txBody>
      </p:sp>
    </p:spTree>
    <p:extLst>
      <p:ext uri="{BB962C8B-B14F-4D97-AF65-F5344CB8AC3E}">
        <p14:creationId xmlns:p14="http://schemas.microsoft.com/office/powerpoint/2010/main" val="348422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0862B4-FC6D-4134-8BBE-5DC0D06C9F3F}"/>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Relation between two tables</a:t>
            </a: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680BE7A-4F62-4600-A96F-0B1C4771F3EF}"/>
              </a:ext>
            </a:extLst>
          </p:cNvPr>
          <p:cNvPicPr>
            <a:picLocks noGrp="1" noChangeAspect="1"/>
          </p:cNvPicPr>
          <p:nvPr>
            <p:ph idx="1"/>
          </p:nvPr>
        </p:nvPicPr>
        <p:blipFill rotWithShape="1">
          <a:blip r:embed="rId2"/>
          <a:srcRect b="4106"/>
          <a:stretch/>
        </p:blipFill>
        <p:spPr>
          <a:xfrm>
            <a:off x="832949" y="533105"/>
            <a:ext cx="7163222" cy="4808332"/>
          </a:xfrm>
          <a:prstGeom prst="rect">
            <a:avLst/>
          </a:prstGeom>
          <a:effectLst/>
        </p:spPr>
      </p:pic>
      <p:pic>
        <p:nvPicPr>
          <p:cNvPr id="5" name="Picture 4">
            <a:extLst>
              <a:ext uri="{FF2B5EF4-FFF2-40B4-BE49-F238E27FC236}">
                <a16:creationId xmlns:a16="http://schemas.microsoft.com/office/drawing/2014/main" id="{8E855658-887B-4CD3-869F-CB4443CCBB4D}"/>
              </a:ext>
            </a:extLst>
          </p:cNvPr>
          <p:cNvPicPr>
            <a:picLocks noChangeAspect="1"/>
          </p:cNvPicPr>
          <p:nvPr/>
        </p:nvPicPr>
        <p:blipFill>
          <a:blip r:embed="rId3"/>
          <a:stretch>
            <a:fillRect/>
          </a:stretch>
        </p:blipFill>
        <p:spPr>
          <a:xfrm>
            <a:off x="1173707" y="5341438"/>
            <a:ext cx="6578221" cy="1077048"/>
          </a:xfrm>
          <a:prstGeom prst="rect">
            <a:avLst/>
          </a:prstGeom>
        </p:spPr>
      </p:pic>
    </p:spTree>
    <p:extLst>
      <p:ext uri="{BB962C8B-B14F-4D97-AF65-F5344CB8AC3E}">
        <p14:creationId xmlns:p14="http://schemas.microsoft.com/office/powerpoint/2010/main" val="2318474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9417692-88AF-43BA-A6CF-1F6CD796A984}"/>
              </a:ext>
            </a:extLst>
          </p:cNvPr>
          <p:cNvPicPr>
            <a:picLocks noChangeAspect="1"/>
          </p:cNvPicPr>
          <p:nvPr/>
        </p:nvPicPr>
        <p:blipFill rotWithShape="1">
          <a:blip r:embed="rId2"/>
          <a:srcRect r="-1" b="29452"/>
          <a:stretch/>
        </p:blipFill>
        <p:spPr>
          <a:xfrm>
            <a:off x="102981" y="2006220"/>
            <a:ext cx="8516844" cy="3079305"/>
          </a:xfrm>
          <a:prstGeom prst="rect">
            <a:avLst/>
          </a:prstGeom>
        </p:spPr>
      </p:pic>
      <p:sp>
        <p:nvSpPr>
          <p:cNvPr id="38" name="Rectangle 37">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0A187B-E3A0-4CC8-8989-A65696F5FEAF}"/>
              </a:ext>
            </a:extLst>
          </p:cNvPr>
          <p:cNvSpPr>
            <a:spLocks noGrp="1"/>
          </p:cNvSpPr>
          <p:nvPr>
            <p:ph type="title"/>
          </p:nvPr>
        </p:nvSpPr>
        <p:spPr>
          <a:xfrm>
            <a:off x="8502650" y="643467"/>
            <a:ext cx="3117850" cy="2556385"/>
          </a:xfrm>
        </p:spPr>
        <p:txBody>
          <a:bodyPr vert="horz" lIns="91440" tIns="45720" rIns="91440" bIns="45720" rtlCol="0" anchor="b">
            <a:normAutofit/>
          </a:bodyPr>
          <a:lstStyle/>
          <a:p>
            <a:r>
              <a:rPr lang="en-US" sz="4800">
                <a:solidFill>
                  <a:schemeClr val="bg1"/>
                </a:solidFill>
              </a:rPr>
              <a:t>Columns</a:t>
            </a:r>
          </a:p>
        </p:txBody>
      </p:sp>
      <p:sp>
        <p:nvSpPr>
          <p:cNvPr id="15" name="Content Placeholder 14">
            <a:extLst>
              <a:ext uri="{FF2B5EF4-FFF2-40B4-BE49-F238E27FC236}">
                <a16:creationId xmlns:a16="http://schemas.microsoft.com/office/drawing/2014/main" id="{6B8764CD-2BC3-4084-8BC2-2D78FC851AAD}"/>
              </a:ext>
            </a:extLst>
          </p:cNvPr>
          <p:cNvSpPr>
            <a:spLocks noGrp="1"/>
          </p:cNvSpPr>
          <p:nvPr>
            <p:ph idx="1"/>
          </p:nvPr>
        </p:nvSpPr>
        <p:spPr>
          <a:xfrm>
            <a:off x="8502649" y="3358608"/>
            <a:ext cx="3045883" cy="2831273"/>
          </a:xfrm>
        </p:spPr>
        <p:txBody>
          <a:bodyPr>
            <a:normAutofit/>
          </a:bodyPr>
          <a:lstStyle/>
          <a:p>
            <a:r>
              <a:rPr lang="en-US" sz="1800">
                <a:solidFill>
                  <a:schemeClr val="bg1"/>
                </a:solidFill>
              </a:rPr>
              <a:t>Also called as attribute</a:t>
            </a:r>
          </a:p>
          <a:p>
            <a:r>
              <a:rPr lang="en-US" sz="1800">
                <a:solidFill>
                  <a:schemeClr val="bg1"/>
                </a:solidFill>
              </a:rPr>
              <a:t>Contains the single datatype of values</a:t>
            </a:r>
          </a:p>
          <a:p>
            <a:r>
              <a:rPr lang="en-US" sz="1800">
                <a:solidFill>
                  <a:schemeClr val="bg1"/>
                </a:solidFill>
              </a:rPr>
              <a:t>May have different definition attached to it</a:t>
            </a:r>
          </a:p>
          <a:p>
            <a:r>
              <a:rPr lang="en-US" sz="1800">
                <a:solidFill>
                  <a:schemeClr val="bg1"/>
                </a:solidFill>
              </a:rPr>
              <a:t>Table may contain different columns with different columns definition</a:t>
            </a:r>
          </a:p>
        </p:txBody>
      </p:sp>
    </p:spTree>
    <p:extLst>
      <p:ext uri="{BB962C8B-B14F-4D97-AF65-F5344CB8AC3E}">
        <p14:creationId xmlns:p14="http://schemas.microsoft.com/office/powerpoint/2010/main" val="1253715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Rectangle 15">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78BB59-6231-4838-BF05-D96B7788F3AF}"/>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Data Types</a:t>
            </a:r>
          </a:p>
        </p:txBody>
      </p:sp>
      <p:sp>
        <p:nvSpPr>
          <p:cNvPr id="3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F708373F-2A28-4AF1-ACD6-05F0877204EB}"/>
              </a:ext>
            </a:extLst>
          </p:cNvPr>
          <p:cNvPicPr>
            <a:picLocks noGrp="1" noChangeAspect="1"/>
          </p:cNvPicPr>
          <p:nvPr>
            <p:ph idx="1"/>
          </p:nvPr>
        </p:nvPicPr>
        <p:blipFill>
          <a:blip r:embed="rId2"/>
          <a:stretch>
            <a:fillRect/>
          </a:stretch>
        </p:blipFill>
        <p:spPr>
          <a:xfrm>
            <a:off x="493354" y="659460"/>
            <a:ext cx="7861108" cy="4873132"/>
          </a:xfrm>
          <a:prstGeom prst="rect">
            <a:avLst/>
          </a:prstGeom>
        </p:spPr>
      </p:pic>
    </p:spTree>
    <p:extLst>
      <p:ext uri="{BB962C8B-B14F-4D97-AF65-F5344CB8AC3E}">
        <p14:creationId xmlns:p14="http://schemas.microsoft.com/office/powerpoint/2010/main" val="472128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ign on a city street&#10;&#10;Description automatically generated">
            <a:extLst>
              <a:ext uri="{FF2B5EF4-FFF2-40B4-BE49-F238E27FC236}">
                <a16:creationId xmlns:a16="http://schemas.microsoft.com/office/drawing/2014/main" id="{E2968550-BD5F-4B90-B2F3-C44D7FFF5A47}"/>
              </a:ext>
            </a:extLst>
          </p:cNvPr>
          <p:cNvPicPr>
            <a:picLocks noChangeAspect="1"/>
          </p:cNvPicPr>
          <p:nvPr/>
        </p:nvPicPr>
        <p:blipFill rotWithShape="1">
          <a:blip r:embed="rId2"/>
          <a:srcRect l="889" r="-1" b="-1"/>
          <a:stretch/>
        </p:blipFill>
        <p:spPr>
          <a:xfrm>
            <a:off x="20" y="10"/>
            <a:ext cx="12191980" cy="6857990"/>
          </a:xfrm>
          <a:prstGeom prst="rect">
            <a:avLst/>
          </a:prstGeom>
        </p:spPr>
      </p:pic>
      <p:sp>
        <p:nvSpPr>
          <p:cNvPr id="23" name="Rectangle 1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26BB2F-BC86-48C0-9565-F92152E8065C}"/>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What is </a:t>
            </a:r>
            <a:r>
              <a:rPr lang="en-US" sz="3600" b="1" dirty="0">
                <a:solidFill>
                  <a:schemeClr val="tx1">
                    <a:lumMod val="85000"/>
                    <a:lumOff val="15000"/>
                  </a:schemeClr>
                </a:solidFill>
              </a:rPr>
              <a:t>Database</a:t>
            </a:r>
          </a:p>
        </p:txBody>
      </p:sp>
      <p:cxnSp>
        <p:nvCxnSpPr>
          <p:cNvPr id="24" name="Straight Connector 1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247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B03731-B770-4088-A75A-8C52D398C74C}"/>
              </a:ext>
            </a:extLst>
          </p:cNvPr>
          <p:cNvSpPr>
            <a:spLocks noGrp="1"/>
          </p:cNvSpPr>
          <p:nvPr>
            <p:ph type="ctrTitle"/>
          </p:nvPr>
        </p:nvSpPr>
        <p:spPr>
          <a:xfrm>
            <a:off x="804671" y="640263"/>
            <a:ext cx="3284331" cy="5254510"/>
          </a:xfrm>
        </p:spPr>
        <p:txBody>
          <a:bodyPr vert="horz" lIns="91440" tIns="45720" rIns="91440" bIns="45720" rtlCol="0" anchor="ctr">
            <a:normAutofit/>
          </a:bodyPr>
          <a:lstStyle/>
          <a:p>
            <a:pPr algn="l"/>
            <a:r>
              <a:rPr lang="en-US" sz="4400" kern="1200">
                <a:solidFill>
                  <a:schemeClr val="tx1"/>
                </a:solidFill>
                <a:latin typeface="+mj-lt"/>
                <a:ea typeface="+mj-ea"/>
                <a:cs typeface="+mj-cs"/>
              </a:rPr>
              <a:t>Datatypes</a:t>
            </a:r>
          </a:p>
        </p:txBody>
      </p:sp>
      <p:sp>
        <p:nvSpPr>
          <p:cNvPr id="3" name="Content Placeholder 2">
            <a:extLst>
              <a:ext uri="{FF2B5EF4-FFF2-40B4-BE49-F238E27FC236}">
                <a16:creationId xmlns:a16="http://schemas.microsoft.com/office/drawing/2014/main" id="{BECCC6CC-76F7-47B0-A8F4-218CB4400BCF}"/>
              </a:ext>
            </a:extLst>
          </p:cNvPr>
          <p:cNvSpPr>
            <a:spLocks noGrp="1"/>
          </p:cNvSpPr>
          <p:nvPr>
            <p:ph type="subTitle" idx="1"/>
          </p:nvPr>
        </p:nvSpPr>
        <p:spPr>
          <a:xfrm>
            <a:off x="5358384" y="640263"/>
            <a:ext cx="6028944" cy="5254510"/>
          </a:xfrm>
        </p:spPr>
        <p:txBody>
          <a:bodyPr vert="horz" lIns="91440" tIns="45720" rIns="91440" bIns="45720" rtlCol="0" anchor="ctr">
            <a:normAutofit/>
          </a:bodyPr>
          <a:lstStyle/>
          <a:p>
            <a:pPr indent="-228600" algn="l">
              <a:buFont typeface="Arial" panose="020B0604020202020204" pitchFamily="34" charset="0"/>
              <a:buChar char="•"/>
            </a:pPr>
            <a:r>
              <a:rPr lang="en-US" sz="1200">
                <a:solidFill>
                  <a:schemeClr val="bg1"/>
                </a:solidFill>
              </a:rPr>
              <a:t>Divided into three subgroups</a:t>
            </a:r>
          </a:p>
          <a:p>
            <a:pPr lvl="1" indent="-228600" algn="l">
              <a:buFont typeface="Arial" panose="020B0604020202020204" pitchFamily="34" charset="0"/>
              <a:buChar char="•"/>
            </a:pPr>
            <a:r>
              <a:rPr lang="en-US" sz="1200">
                <a:solidFill>
                  <a:schemeClr val="bg1"/>
                </a:solidFill>
              </a:rPr>
              <a:t>Numeric Type</a:t>
            </a:r>
          </a:p>
          <a:p>
            <a:pPr lvl="2" indent="-228600" algn="l">
              <a:buFont typeface="Arial" panose="020B0604020202020204" pitchFamily="34" charset="0"/>
              <a:buChar char="•"/>
            </a:pPr>
            <a:r>
              <a:rPr lang="en-US" sz="1200">
                <a:solidFill>
                  <a:schemeClr val="bg1"/>
                </a:solidFill>
              </a:rPr>
              <a:t>Used to store Number</a:t>
            </a:r>
          </a:p>
          <a:p>
            <a:pPr lvl="2" indent="-228600" algn="l">
              <a:buFont typeface="Arial" panose="020B0604020202020204" pitchFamily="34" charset="0"/>
              <a:buChar char="•"/>
            </a:pPr>
            <a:r>
              <a:rPr lang="en-US" sz="1200">
                <a:solidFill>
                  <a:schemeClr val="bg1"/>
                </a:solidFill>
              </a:rPr>
              <a:t>Various Numeric Type like</a:t>
            </a:r>
          </a:p>
          <a:p>
            <a:pPr lvl="3" indent="-228600" algn="l">
              <a:buFont typeface="Arial" panose="020B0604020202020204" pitchFamily="34" charset="0"/>
              <a:buChar char="•"/>
            </a:pPr>
            <a:r>
              <a:rPr lang="en-US" sz="1200">
                <a:solidFill>
                  <a:schemeClr val="bg1"/>
                </a:solidFill>
              </a:rPr>
              <a:t>TINYINT – A very small integer (-128 to 127)</a:t>
            </a:r>
          </a:p>
          <a:p>
            <a:pPr lvl="3" indent="-228600" algn="l">
              <a:buFont typeface="Arial" panose="020B0604020202020204" pitchFamily="34" charset="0"/>
              <a:buChar char="•"/>
            </a:pPr>
            <a:r>
              <a:rPr lang="en-US" sz="1200">
                <a:solidFill>
                  <a:schemeClr val="bg1"/>
                </a:solidFill>
              </a:rPr>
              <a:t>SMALLINT – (-32768 to 32767)</a:t>
            </a:r>
          </a:p>
          <a:p>
            <a:pPr lvl="3" indent="-228600" algn="l">
              <a:buFont typeface="Arial" panose="020B0604020202020204" pitchFamily="34" charset="0"/>
              <a:buChar char="•"/>
            </a:pPr>
            <a:r>
              <a:rPr lang="en-US" sz="1200">
                <a:solidFill>
                  <a:schemeClr val="bg1"/>
                </a:solidFill>
              </a:rPr>
              <a:t>MEDIUMINT – (-8388608 to 8388607)</a:t>
            </a:r>
          </a:p>
          <a:p>
            <a:pPr lvl="3" indent="-228600" algn="l">
              <a:buFont typeface="Arial" panose="020B0604020202020204" pitchFamily="34" charset="0"/>
              <a:buChar char="•"/>
            </a:pPr>
            <a:r>
              <a:rPr lang="en-US" sz="1200">
                <a:solidFill>
                  <a:schemeClr val="bg1"/>
                </a:solidFill>
              </a:rPr>
              <a:t>INT – (-2147483648 to 2147483647)</a:t>
            </a:r>
          </a:p>
          <a:p>
            <a:pPr lvl="3" indent="-228600" algn="l">
              <a:buFont typeface="Arial" panose="020B0604020202020204" pitchFamily="34" charset="0"/>
              <a:buChar char="•"/>
            </a:pPr>
            <a:r>
              <a:rPr lang="en-US" sz="1200">
                <a:solidFill>
                  <a:schemeClr val="bg1"/>
                </a:solidFill>
              </a:rPr>
              <a:t>BIGINT – (-9223372036854775808 to 9223372036854775807)</a:t>
            </a:r>
          </a:p>
          <a:p>
            <a:pPr lvl="3" indent="-228600" algn="l">
              <a:buFont typeface="Arial" panose="020B0604020202020204" pitchFamily="34" charset="0"/>
              <a:buChar char="•"/>
            </a:pPr>
            <a:r>
              <a:rPr lang="en-US" sz="1200">
                <a:solidFill>
                  <a:schemeClr val="bg1"/>
                </a:solidFill>
              </a:rPr>
              <a:t>DEC(M,D) – DEC(4,2)</a:t>
            </a:r>
          </a:p>
          <a:p>
            <a:pPr lvl="3" indent="-228600" algn="l">
              <a:buFont typeface="Arial" panose="020B0604020202020204" pitchFamily="34" charset="0"/>
              <a:buChar char="•"/>
            </a:pPr>
            <a:r>
              <a:rPr lang="en-US" sz="1200">
                <a:solidFill>
                  <a:schemeClr val="bg1"/>
                </a:solidFill>
              </a:rPr>
              <a:t>FLOAT(5,2)</a:t>
            </a:r>
          </a:p>
          <a:p>
            <a:pPr lvl="1" indent="-228600" algn="l">
              <a:buFont typeface="Arial" panose="020B0604020202020204" pitchFamily="34" charset="0"/>
              <a:buChar char="•"/>
            </a:pPr>
            <a:r>
              <a:rPr lang="en-US" sz="1200">
                <a:solidFill>
                  <a:schemeClr val="bg1"/>
                </a:solidFill>
              </a:rPr>
              <a:t>Date and Time</a:t>
            </a:r>
          </a:p>
          <a:p>
            <a:pPr lvl="2" indent="-228600" algn="l">
              <a:buFont typeface="Arial" panose="020B0604020202020204" pitchFamily="34" charset="0"/>
              <a:buChar char="•"/>
            </a:pPr>
            <a:r>
              <a:rPr lang="en-US" sz="1200">
                <a:solidFill>
                  <a:schemeClr val="bg1"/>
                </a:solidFill>
              </a:rPr>
              <a:t>Used to store dates</a:t>
            </a:r>
          </a:p>
          <a:p>
            <a:pPr lvl="2" indent="-228600" algn="l">
              <a:buFont typeface="Arial" panose="020B0604020202020204" pitchFamily="34" charset="0"/>
              <a:buChar char="•"/>
            </a:pPr>
            <a:r>
              <a:rPr lang="en-US" sz="1200">
                <a:solidFill>
                  <a:schemeClr val="bg1"/>
                </a:solidFill>
              </a:rPr>
              <a:t>Default format of date : YYYY-MM-DD HH:MM:SS</a:t>
            </a:r>
          </a:p>
          <a:p>
            <a:pPr lvl="2" indent="-228600" algn="l">
              <a:buFont typeface="Arial" panose="020B0604020202020204" pitchFamily="34" charset="0"/>
              <a:buChar char="•"/>
            </a:pPr>
            <a:r>
              <a:rPr lang="en-US" sz="1200">
                <a:solidFill>
                  <a:schemeClr val="bg1"/>
                </a:solidFill>
              </a:rPr>
              <a:t>Various Dates</a:t>
            </a:r>
          </a:p>
          <a:p>
            <a:pPr lvl="3" indent="-228600" algn="l">
              <a:buFont typeface="Arial" panose="020B0604020202020204" pitchFamily="34" charset="0"/>
              <a:buChar char="•"/>
            </a:pPr>
            <a:r>
              <a:rPr lang="en-US" sz="1200">
                <a:solidFill>
                  <a:schemeClr val="bg1"/>
                </a:solidFill>
              </a:rPr>
              <a:t>DATE</a:t>
            </a:r>
          </a:p>
          <a:p>
            <a:pPr lvl="3" indent="-228600" algn="l">
              <a:buFont typeface="Arial" panose="020B0604020202020204" pitchFamily="34" charset="0"/>
              <a:buChar char="•"/>
            </a:pPr>
            <a:r>
              <a:rPr lang="en-US" sz="1200">
                <a:solidFill>
                  <a:schemeClr val="bg1"/>
                </a:solidFill>
              </a:rPr>
              <a:t>DATETIME</a:t>
            </a:r>
          </a:p>
          <a:p>
            <a:pPr lvl="3" indent="-228600" algn="l">
              <a:buFont typeface="Arial" panose="020B0604020202020204" pitchFamily="34" charset="0"/>
              <a:buChar char="•"/>
            </a:pPr>
            <a:r>
              <a:rPr lang="en-US" sz="1200">
                <a:solidFill>
                  <a:schemeClr val="bg1"/>
                </a:solidFill>
              </a:rPr>
              <a:t>TIMESTAMP</a:t>
            </a:r>
          </a:p>
          <a:p>
            <a:pPr lvl="1" indent="-228600" algn="l">
              <a:buFont typeface="Arial" panose="020B0604020202020204" pitchFamily="34" charset="0"/>
              <a:buChar char="•"/>
            </a:pPr>
            <a:r>
              <a:rPr lang="en-US" sz="1200">
                <a:solidFill>
                  <a:schemeClr val="bg1"/>
                </a:solidFill>
              </a:rPr>
              <a:t>String</a:t>
            </a:r>
          </a:p>
          <a:p>
            <a:pPr lvl="2" indent="-228600" algn="l">
              <a:buFont typeface="Arial" panose="020B0604020202020204" pitchFamily="34" charset="0"/>
              <a:buChar char="•"/>
            </a:pPr>
            <a:r>
              <a:rPr lang="en-US" sz="1200">
                <a:solidFill>
                  <a:schemeClr val="bg1"/>
                </a:solidFill>
              </a:rPr>
              <a:t>CHAR</a:t>
            </a:r>
          </a:p>
          <a:p>
            <a:pPr lvl="2" indent="-228600" algn="l">
              <a:buFont typeface="Arial" panose="020B0604020202020204" pitchFamily="34" charset="0"/>
              <a:buChar char="•"/>
            </a:pPr>
            <a:r>
              <a:rPr lang="en-US" sz="1200">
                <a:solidFill>
                  <a:schemeClr val="bg1"/>
                </a:solidFill>
              </a:rPr>
              <a:t>VARCHAR</a:t>
            </a:r>
          </a:p>
          <a:p>
            <a:pPr lvl="2" indent="-228600" algn="l">
              <a:buFont typeface="Arial" panose="020B0604020202020204" pitchFamily="34" charset="0"/>
              <a:buChar char="•"/>
            </a:pPr>
            <a:r>
              <a:rPr lang="en-US" sz="1200">
                <a:solidFill>
                  <a:schemeClr val="bg1"/>
                </a:solidFill>
              </a:rPr>
              <a:t>TEXT</a:t>
            </a:r>
          </a:p>
        </p:txBody>
      </p:sp>
    </p:spTree>
    <p:extLst>
      <p:ext uri="{BB962C8B-B14F-4D97-AF65-F5344CB8AC3E}">
        <p14:creationId xmlns:p14="http://schemas.microsoft.com/office/powerpoint/2010/main" val="85045089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741421-7A6A-4F9B-958B-1678A836D59F}"/>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a:solidFill>
                  <a:schemeClr val="bg1"/>
                </a:solidFill>
              </a:rPr>
              <a:t>How My Database Looks Like</a:t>
            </a:r>
          </a:p>
        </p:txBody>
      </p:sp>
      <p:pic>
        <p:nvPicPr>
          <p:cNvPr id="7" name="Content Placeholder 6">
            <a:extLst>
              <a:ext uri="{FF2B5EF4-FFF2-40B4-BE49-F238E27FC236}">
                <a16:creationId xmlns:a16="http://schemas.microsoft.com/office/drawing/2014/main" id="{A5804376-8C6E-4392-A314-3CE7A8C5D63E}"/>
              </a:ext>
            </a:extLst>
          </p:cNvPr>
          <p:cNvPicPr>
            <a:picLocks noGrp="1" noChangeAspect="1"/>
          </p:cNvPicPr>
          <p:nvPr>
            <p:ph idx="1"/>
          </p:nvPr>
        </p:nvPicPr>
        <p:blipFill>
          <a:blip r:embed="rId2"/>
          <a:stretch>
            <a:fillRect/>
          </a:stretch>
        </p:blipFill>
        <p:spPr>
          <a:xfrm>
            <a:off x="5321595" y="207963"/>
            <a:ext cx="6158833" cy="6575425"/>
          </a:xfrm>
          <a:prstGeom prst="rect">
            <a:avLst/>
          </a:prstGeom>
        </p:spPr>
      </p:pic>
    </p:spTree>
    <p:extLst>
      <p:ext uri="{BB962C8B-B14F-4D97-AF65-F5344CB8AC3E}">
        <p14:creationId xmlns:p14="http://schemas.microsoft.com/office/powerpoint/2010/main" val="4132829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F8FF14F-ADF0-4100-B71A-B1FD1A0B5F1E}"/>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kern="1200">
                <a:solidFill>
                  <a:srgbClr val="000000"/>
                </a:solidFill>
                <a:latin typeface="+mj-lt"/>
                <a:ea typeface="+mj-ea"/>
                <a:cs typeface="+mj-cs"/>
              </a:rPr>
              <a:t>Expectation from DBMS</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9D48A319-40D4-4002-87C2-656F4B77446F}"/>
              </a:ext>
            </a:extLst>
          </p:cNvPr>
          <p:cNvPicPr>
            <a:picLocks noGrp="1" noChangeAspect="1"/>
          </p:cNvPicPr>
          <p:nvPr>
            <p:ph idx="1"/>
          </p:nvPr>
        </p:nvPicPr>
        <p:blipFill>
          <a:blip r:embed="rId3"/>
          <a:stretch>
            <a:fillRect/>
          </a:stretch>
        </p:blipFill>
        <p:spPr>
          <a:xfrm>
            <a:off x="429349" y="1660999"/>
            <a:ext cx="3661831" cy="3556201"/>
          </a:xfrm>
          <a:prstGeom prst="rect">
            <a:avLst/>
          </a:prstGeom>
        </p:spPr>
      </p:pic>
      <p:sp>
        <p:nvSpPr>
          <p:cNvPr id="5" name="TextBox 4">
            <a:extLst>
              <a:ext uri="{FF2B5EF4-FFF2-40B4-BE49-F238E27FC236}">
                <a16:creationId xmlns:a16="http://schemas.microsoft.com/office/drawing/2014/main" id="{27296B3A-02EA-4C99-9A6D-2155CC7301F2}"/>
              </a:ext>
            </a:extLst>
          </p:cNvPr>
          <p:cNvSpPr txBox="1"/>
          <p:nvPr/>
        </p:nvSpPr>
        <p:spPr>
          <a:xfrm>
            <a:off x="6090574" y="1812082"/>
            <a:ext cx="4977578" cy="3639289"/>
          </a:xfrm>
          <a:prstGeom prst="rect">
            <a:avLst/>
          </a:prstGeom>
        </p:spPr>
        <p:txBody>
          <a:bodyPr vert="horz" lIns="91440" tIns="45720" rIns="91440" bIns="45720" rtlCol="0" anchor="ctr">
            <a:normAutofit/>
          </a:bodyPr>
          <a:lstStyle/>
          <a:p>
            <a:pPr>
              <a:lnSpc>
                <a:spcPct val="90000"/>
              </a:lnSpc>
              <a:spcAft>
                <a:spcPts val="600"/>
              </a:spcAft>
            </a:pPr>
            <a:r>
              <a:rPr lang="en-US" sz="3600" b="1" dirty="0">
                <a:solidFill>
                  <a:srgbClr val="000000"/>
                </a:solidFill>
              </a:rPr>
              <a:t>Concurrency</a:t>
            </a:r>
          </a:p>
        </p:txBody>
      </p:sp>
    </p:spTree>
    <p:extLst>
      <p:ext uri="{BB962C8B-B14F-4D97-AF65-F5344CB8AC3E}">
        <p14:creationId xmlns:p14="http://schemas.microsoft.com/office/powerpoint/2010/main" val="2533916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FF14F-ADF0-4100-B71A-B1FD1A0B5F1E}"/>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sz="3600" dirty="0"/>
              <a:t>Expectation from DBMS </a:t>
            </a:r>
            <a:br>
              <a:rPr lang="en-US" sz="3600" dirty="0"/>
            </a:br>
            <a:br>
              <a:rPr lang="en-US" sz="3600" dirty="0"/>
            </a:br>
            <a:r>
              <a:rPr lang="en-US" sz="3600" b="1" dirty="0">
                <a:solidFill>
                  <a:srgbClr val="FF0000"/>
                </a:solidFill>
              </a:rPr>
              <a:t>Security</a:t>
            </a:r>
          </a:p>
        </p:txBody>
      </p:sp>
      <p:pic>
        <p:nvPicPr>
          <p:cNvPr id="8" name="Picture 7">
            <a:extLst>
              <a:ext uri="{FF2B5EF4-FFF2-40B4-BE49-F238E27FC236}">
                <a16:creationId xmlns:a16="http://schemas.microsoft.com/office/drawing/2014/main" id="{7034AB4D-6AF6-4276-8E57-FFA4C300D360}"/>
              </a:ext>
            </a:extLst>
          </p:cNvPr>
          <p:cNvPicPr>
            <a:picLocks noChangeAspect="1"/>
          </p:cNvPicPr>
          <p:nvPr/>
        </p:nvPicPr>
        <p:blipFill rotWithShape="1">
          <a:blip r:embed="rId3"/>
          <a:srcRect t="11687" b="21789"/>
          <a:stretch/>
        </p:blipFill>
        <p:spPr>
          <a:xfrm>
            <a:off x="20" y="10"/>
            <a:ext cx="12191980" cy="3867140"/>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TextBox 4">
            <a:extLst>
              <a:ext uri="{FF2B5EF4-FFF2-40B4-BE49-F238E27FC236}">
                <a16:creationId xmlns:a16="http://schemas.microsoft.com/office/drawing/2014/main" id="{27296B3A-02EA-4C99-9A6D-2155CC7301F2}"/>
              </a:ext>
            </a:extLst>
          </p:cNvPr>
          <p:cNvSpPr txBox="1"/>
          <p:nvPr/>
        </p:nvSpPr>
        <p:spPr>
          <a:xfrm>
            <a:off x="4223982" y="3752850"/>
            <a:ext cx="7485413" cy="245268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a:t>   </a:t>
            </a:r>
          </a:p>
        </p:txBody>
      </p:sp>
      <p:pic>
        <p:nvPicPr>
          <p:cNvPr id="13" name="Online Media 2" title="Oracle Database Security">
            <a:hlinkClick r:id="" action="ppaction://media"/>
            <a:extLst>
              <a:ext uri="{FF2B5EF4-FFF2-40B4-BE49-F238E27FC236}">
                <a16:creationId xmlns:a16="http://schemas.microsoft.com/office/drawing/2014/main" id="{F8BCB5DB-7BED-4081-96F6-9560A7E46102}"/>
              </a:ext>
            </a:extLst>
          </p:cNvPr>
          <p:cNvPicPr>
            <a:picLocks noRot="1" noChangeAspect="1"/>
          </p:cNvPicPr>
          <p:nvPr>
            <a:videoFile r:link="rId1"/>
          </p:nvPr>
        </p:nvPicPr>
        <p:blipFill>
          <a:blip r:embed="rId4"/>
          <a:stretch>
            <a:fillRect/>
          </a:stretch>
        </p:blipFill>
        <p:spPr>
          <a:xfrm>
            <a:off x="6839435" y="3797725"/>
            <a:ext cx="5249987" cy="2953118"/>
          </a:xfrm>
          <a:prstGeom prst="rect">
            <a:avLst/>
          </a:prstGeom>
        </p:spPr>
      </p:pic>
    </p:spTree>
    <p:extLst>
      <p:ext uri="{BB962C8B-B14F-4D97-AF65-F5344CB8AC3E}">
        <p14:creationId xmlns:p14="http://schemas.microsoft.com/office/powerpoint/2010/main" val="189715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fill="hold" display="0">
                  <p:stCondLst>
                    <p:cond delay="indefinite"/>
                  </p:stCondLst>
                </p:cTn>
                <p:tgtEl>
                  <p:spTgt spid="1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E607F1A4-0C02-4669-AB25-B4C7C6755BEF}"/>
              </a:ext>
            </a:extLst>
          </p:cNvPr>
          <p:cNvPicPr>
            <a:picLocks noChangeAspect="1"/>
          </p:cNvPicPr>
          <p:nvPr/>
        </p:nvPicPr>
        <p:blipFill rotWithShape="1">
          <a:blip r:embed="rId2"/>
          <a:srcRect l="22424" t="9091" r="1" b="1"/>
          <a:stretch/>
        </p:blipFill>
        <p:spPr>
          <a:xfrm>
            <a:off x="20" y="10"/>
            <a:ext cx="12191981" cy="6857990"/>
          </a:xfrm>
          <a:prstGeom prst="rect">
            <a:avLst/>
          </a:prstGeom>
        </p:spPr>
      </p:pic>
      <p:sp>
        <p:nvSpPr>
          <p:cNvPr id="26" name="Rectangle 2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8FF14F-ADF0-4100-B71A-B1FD1A0B5F1E}"/>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5100"/>
              <a:t>Expectation from DBMS </a:t>
            </a:r>
            <a:br>
              <a:rPr lang="en-US" sz="5100"/>
            </a:br>
            <a:br>
              <a:rPr lang="en-US" sz="5100"/>
            </a:br>
            <a:r>
              <a:rPr lang="en-US" sz="5100" b="1"/>
              <a:t>Accessibility</a:t>
            </a:r>
          </a:p>
        </p:txBody>
      </p:sp>
      <p:sp>
        <p:nvSpPr>
          <p:cNvPr id="28" name="Rectangle: Rounded Corners 2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7296B3A-02EA-4C99-9A6D-2155CC7301F2}"/>
              </a:ext>
            </a:extLst>
          </p:cNvPr>
          <p:cNvSpPr txBox="1"/>
          <p:nvPr/>
        </p:nvSpPr>
        <p:spPr>
          <a:xfrm>
            <a:off x="5155379" y="1065862"/>
            <a:ext cx="5744685" cy="4726276"/>
          </a:xfrm>
          <a:prstGeom prst="rect">
            <a:avLst/>
          </a:prstGeom>
        </p:spPr>
        <p:txBody>
          <a:bodyPr vert="horz" lIns="91440" tIns="45720" rIns="91440" bIns="45720" rtlCol="0" anchor="ctr">
            <a:normAutofit/>
          </a:bodyPr>
          <a:lstStyle/>
          <a:p>
            <a:pPr>
              <a:lnSpc>
                <a:spcPct val="90000"/>
              </a:lnSpc>
              <a:spcAft>
                <a:spcPts val="600"/>
              </a:spcAft>
            </a:pPr>
            <a:endParaRPr lang="en-US" sz="2000" b="1" dirty="0">
              <a:solidFill>
                <a:srgbClr val="FFFFFF"/>
              </a:solidFill>
            </a:endParaRPr>
          </a:p>
        </p:txBody>
      </p:sp>
    </p:spTree>
    <p:extLst>
      <p:ext uri="{BB962C8B-B14F-4D97-AF65-F5344CB8AC3E}">
        <p14:creationId xmlns:p14="http://schemas.microsoft.com/office/powerpoint/2010/main" val="232892904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History of Databases">
            <a:hlinkClick r:id="" action="ppaction://media"/>
            <a:extLst>
              <a:ext uri="{FF2B5EF4-FFF2-40B4-BE49-F238E27FC236}">
                <a16:creationId xmlns:a16="http://schemas.microsoft.com/office/drawing/2014/main" id="{87682599-27DD-4E25-97CA-DE4C3D8B647A}"/>
              </a:ext>
            </a:extLst>
          </p:cNvPr>
          <p:cNvPicPr>
            <a:picLocks noRot="1" noChangeAspect="1"/>
          </p:cNvPicPr>
          <p:nvPr>
            <a:videoFile r:link="rId1"/>
          </p:nvPr>
        </p:nvPicPr>
        <p:blipFill>
          <a:blip r:embed="rId3"/>
          <a:stretch>
            <a:fillRect/>
          </a:stretch>
        </p:blipFill>
        <p:spPr>
          <a:xfrm>
            <a:off x="970572" y="817211"/>
            <a:ext cx="10385670" cy="5841939"/>
          </a:xfrm>
          <a:prstGeom prst="rect">
            <a:avLst/>
          </a:prstGeom>
          <a:ln>
            <a:noFill/>
          </a:ln>
          <a:effectLst>
            <a:softEdge rad="112500"/>
          </a:effectLst>
        </p:spPr>
      </p:pic>
      <p:sp>
        <p:nvSpPr>
          <p:cNvPr id="5" name="TextBox 4">
            <a:extLst>
              <a:ext uri="{FF2B5EF4-FFF2-40B4-BE49-F238E27FC236}">
                <a16:creationId xmlns:a16="http://schemas.microsoft.com/office/drawing/2014/main" id="{C47A6430-1FE6-47CE-83C5-6BC9DE3B098F}"/>
              </a:ext>
            </a:extLst>
          </p:cNvPr>
          <p:cNvSpPr txBox="1"/>
          <p:nvPr/>
        </p:nvSpPr>
        <p:spPr>
          <a:xfrm>
            <a:off x="2198077" y="123092"/>
            <a:ext cx="7930661" cy="646331"/>
          </a:xfrm>
          <a:prstGeom prst="rect">
            <a:avLst/>
          </a:prstGeom>
          <a:noFill/>
        </p:spPr>
        <p:txBody>
          <a:bodyPr wrap="square" rtlCol="0">
            <a:spAutoFit/>
          </a:bodyPr>
          <a:lstStyle/>
          <a:p>
            <a:pPr algn="ctr"/>
            <a:r>
              <a:rPr lang="en-US" sz="3600" dirty="0"/>
              <a:t>History of DBMS</a:t>
            </a:r>
          </a:p>
        </p:txBody>
      </p:sp>
    </p:spTree>
    <p:extLst>
      <p:ext uri="{BB962C8B-B14F-4D97-AF65-F5344CB8AC3E}">
        <p14:creationId xmlns:p14="http://schemas.microsoft.com/office/powerpoint/2010/main" val="55404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698B34-78C6-4425-931F-90127F8A6351}"/>
              </a:ext>
            </a:extLst>
          </p:cNvPr>
          <p:cNvSpPr>
            <a:spLocks noGrp="1"/>
          </p:cNvSpPr>
          <p:nvPr>
            <p:ph type="title"/>
          </p:nvPr>
        </p:nvSpPr>
        <p:spPr>
          <a:xfrm>
            <a:off x="646744" y="640080"/>
            <a:ext cx="4173905" cy="5577818"/>
          </a:xfrm>
        </p:spPr>
        <p:txBody>
          <a:bodyPr vert="horz" lIns="91440" tIns="45720" rIns="91440" bIns="45720" rtlCol="0" anchor="ctr">
            <a:normAutofit/>
          </a:bodyPr>
          <a:lstStyle/>
          <a:p>
            <a:pPr algn="r"/>
            <a:r>
              <a:rPr lang="en-US" sz="5400" kern="1200">
                <a:solidFill>
                  <a:srgbClr val="FFFFFF"/>
                </a:solidFill>
                <a:latin typeface="+mj-lt"/>
                <a:ea typeface="+mj-ea"/>
                <a:cs typeface="+mj-cs"/>
              </a:rPr>
              <a:t>Facts</a:t>
            </a:r>
          </a:p>
        </p:txBody>
      </p:sp>
      <p:cxnSp>
        <p:nvCxnSpPr>
          <p:cNvPr id="23" name="Straight Connector 22">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53A3B0C-B9CC-49DE-B526-6D32ABE28EB2}"/>
              </a:ext>
            </a:extLst>
          </p:cNvPr>
          <p:cNvPicPr>
            <a:picLocks noChangeAspect="1"/>
          </p:cNvPicPr>
          <p:nvPr/>
        </p:nvPicPr>
        <p:blipFill>
          <a:blip r:embed="rId2"/>
          <a:stretch>
            <a:fillRect/>
          </a:stretch>
        </p:blipFill>
        <p:spPr>
          <a:xfrm>
            <a:off x="5528004" y="400050"/>
            <a:ext cx="6598553" cy="6153150"/>
          </a:xfrm>
          <a:prstGeom prst="rect">
            <a:avLst/>
          </a:prstGeom>
        </p:spPr>
      </p:pic>
    </p:spTree>
    <p:extLst>
      <p:ext uri="{BB962C8B-B14F-4D97-AF65-F5344CB8AC3E}">
        <p14:creationId xmlns:p14="http://schemas.microsoft.com/office/powerpoint/2010/main" val="2262550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22BD39-6B5B-493A-BE62-58ECD0F7A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741521E-DC76-41B9-8A47-448CD4F9FA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372661" y="-3359290"/>
            <a:ext cx="5470372" cy="12188952"/>
          </a:xfrm>
          <a:prstGeom prst="rect">
            <a:avLst/>
          </a:prstGeom>
        </p:spPr>
      </p:pic>
      <p:sp>
        <p:nvSpPr>
          <p:cNvPr id="2" name="Title 1">
            <a:extLst>
              <a:ext uri="{FF2B5EF4-FFF2-40B4-BE49-F238E27FC236}">
                <a16:creationId xmlns:a16="http://schemas.microsoft.com/office/drawing/2014/main" id="{55698B34-78C6-4425-931F-90127F8A6351}"/>
              </a:ext>
            </a:extLst>
          </p:cNvPr>
          <p:cNvSpPr>
            <a:spLocks noGrp="1"/>
          </p:cNvSpPr>
          <p:nvPr>
            <p:ph type="title"/>
          </p:nvPr>
        </p:nvSpPr>
        <p:spPr>
          <a:xfrm>
            <a:off x="1403632" y="184336"/>
            <a:ext cx="9283781" cy="1405965"/>
          </a:xfrm>
        </p:spPr>
        <p:txBody>
          <a:bodyPr vert="horz" lIns="91440" tIns="45720" rIns="91440" bIns="45720" rtlCol="0" anchor="b">
            <a:normAutofit/>
          </a:bodyPr>
          <a:lstStyle/>
          <a:p>
            <a:pPr algn="ctr"/>
            <a:r>
              <a:rPr lang="en-US" sz="5000"/>
              <a:t>Comparison</a:t>
            </a:r>
          </a:p>
        </p:txBody>
      </p:sp>
      <p:sp>
        <p:nvSpPr>
          <p:cNvPr id="12" name="Rectangle 11">
            <a:extLst>
              <a:ext uri="{FF2B5EF4-FFF2-40B4-BE49-F238E27FC236}">
                <a16:creationId xmlns:a16="http://schemas.microsoft.com/office/drawing/2014/main" id="{53FD85F6-ECDC-4124-9916-6444E142C6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8"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B5D26B4-74AD-4118-8F13-7051DA3BFA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13F9A8D-521D-4A74-BFB6-FE88EE1A792B}"/>
              </a:ext>
            </a:extLst>
          </p:cNvPr>
          <p:cNvPicPr>
            <a:picLocks noChangeAspect="1"/>
          </p:cNvPicPr>
          <p:nvPr/>
        </p:nvPicPr>
        <p:blipFill>
          <a:blip r:embed="rId4"/>
          <a:stretch>
            <a:fillRect/>
          </a:stretch>
        </p:blipFill>
        <p:spPr>
          <a:xfrm>
            <a:off x="268214" y="2681286"/>
            <a:ext cx="11714236" cy="33869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79810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70FE9F-E1E5-4000-A178-9458C9D5BF6F}"/>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dirty="0"/>
              <a:t>Important</a:t>
            </a:r>
            <a:br>
              <a:rPr lang="en-US" sz="3700" dirty="0"/>
            </a:br>
            <a:r>
              <a:rPr lang="en-US" sz="3700" dirty="0"/>
              <a:t>Transaction Related</a:t>
            </a:r>
          </a:p>
        </p:txBody>
      </p:sp>
      <p:sp>
        <p:nvSpPr>
          <p:cNvPr id="20" name="Rectangle 1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EB43C342-20E3-4506-AACC-8363EF86A583}"/>
              </a:ext>
            </a:extLst>
          </p:cNvPr>
          <p:cNvPicPr>
            <a:picLocks noChangeAspect="1"/>
          </p:cNvPicPr>
          <p:nvPr/>
        </p:nvPicPr>
        <p:blipFill rotWithShape="1">
          <a:blip r:embed="rId2"/>
          <a:srcRect l="3687" t="3939" r="3193"/>
          <a:stretch/>
        </p:blipFill>
        <p:spPr>
          <a:xfrm>
            <a:off x="545238" y="1063868"/>
            <a:ext cx="7438177" cy="5006561"/>
          </a:xfrm>
          <a:prstGeom prst="rect">
            <a:avLst/>
          </a:prstGeom>
        </p:spPr>
      </p:pic>
      <p:sp>
        <p:nvSpPr>
          <p:cNvPr id="24" name="Rectangle 23">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000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844</Words>
  <Application>Microsoft Office PowerPoint</Application>
  <PresentationFormat>Widescreen</PresentationFormat>
  <Paragraphs>76</Paragraphs>
  <Slides>21</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Basics of DBMS</vt:lpstr>
      <vt:lpstr>What is Database</vt:lpstr>
      <vt:lpstr>Expectation from DBMS</vt:lpstr>
      <vt:lpstr>Expectation from DBMS   Security</vt:lpstr>
      <vt:lpstr>Expectation from DBMS   Accessibility</vt:lpstr>
      <vt:lpstr>PowerPoint Presentation</vt:lpstr>
      <vt:lpstr>Facts</vt:lpstr>
      <vt:lpstr>Comparison</vt:lpstr>
      <vt:lpstr>Important Transaction Related</vt:lpstr>
      <vt:lpstr>CLIENT SERVER SYSTEM</vt:lpstr>
      <vt:lpstr>Software Component Of a Client/Server System</vt:lpstr>
      <vt:lpstr>Introduction to the relational database model</vt:lpstr>
      <vt:lpstr>How the Data Store :-</vt:lpstr>
      <vt:lpstr>Codd’s Rules</vt:lpstr>
      <vt:lpstr>PowerPoint Presentation</vt:lpstr>
      <vt:lpstr>Basics of relational database</vt:lpstr>
      <vt:lpstr>Relation between two tables</vt:lpstr>
      <vt:lpstr>Columns</vt:lpstr>
      <vt:lpstr>Data Types</vt:lpstr>
      <vt:lpstr>Datatypes</vt:lpstr>
      <vt:lpstr>How My Database Looks Like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of DBMS</dc:title>
  <dc:creator>Priyanka Goel</dc:creator>
  <cp:lastModifiedBy>Priyanka Goel</cp:lastModifiedBy>
  <cp:revision>3</cp:revision>
  <dcterms:created xsi:type="dcterms:W3CDTF">2020-10-21T16:57:27Z</dcterms:created>
  <dcterms:modified xsi:type="dcterms:W3CDTF">2020-10-22T14:09:34Z</dcterms:modified>
</cp:coreProperties>
</file>